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7"/>
  </p:notesMasterIdLst>
  <p:sldIdLst>
    <p:sldId id="256" r:id="rId2"/>
    <p:sldId id="257" r:id="rId3"/>
    <p:sldId id="261" r:id="rId4"/>
    <p:sldId id="337" r:id="rId5"/>
    <p:sldId id="345" r:id="rId6"/>
    <p:sldId id="344" r:id="rId7"/>
    <p:sldId id="369" r:id="rId8"/>
    <p:sldId id="346" r:id="rId9"/>
    <p:sldId id="338" r:id="rId10"/>
    <p:sldId id="339" r:id="rId11"/>
    <p:sldId id="370" r:id="rId12"/>
    <p:sldId id="340" r:id="rId13"/>
    <p:sldId id="341" r:id="rId14"/>
    <p:sldId id="373" r:id="rId15"/>
    <p:sldId id="335" r:id="rId16"/>
    <p:sldId id="371" r:id="rId17"/>
    <p:sldId id="336" r:id="rId18"/>
    <p:sldId id="262" r:id="rId19"/>
    <p:sldId id="347" r:id="rId20"/>
    <p:sldId id="353" r:id="rId21"/>
    <p:sldId id="356" r:id="rId22"/>
    <p:sldId id="355" r:id="rId23"/>
    <p:sldId id="351" r:id="rId24"/>
    <p:sldId id="352" r:id="rId25"/>
    <p:sldId id="357" r:id="rId26"/>
    <p:sldId id="360" r:id="rId27"/>
    <p:sldId id="361" r:id="rId28"/>
    <p:sldId id="365" r:id="rId29"/>
    <p:sldId id="364" r:id="rId30"/>
    <p:sldId id="366" r:id="rId31"/>
    <p:sldId id="358" r:id="rId32"/>
    <p:sldId id="367" r:id="rId33"/>
    <p:sldId id="342" r:id="rId34"/>
    <p:sldId id="372" r:id="rId35"/>
    <p:sldId id="260"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6D"/>
    <a:srgbClr val="9EFF29"/>
    <a:srgbClr val="003635"/>
    <a:srgbClr val="C80064"/>
    <a:srgbClr val="C33A1F"/>
    <a:srgbClr val="0000CC"/>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84" autoAdjust="0"/>
  </p:normalViewPr>
  <p:slideViewPr>
    <p:cSldViewPr snapToGrid="0">
      <p:cViewPr varScale="1">
        <p:scale>
          <a:sx n="90" d="100"/>
          <a:sy n="90" d="100"/>
        </p:scale>
        <p:origin x="1234" y="53"/>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5/5/2023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git-scm.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202683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borrowed … I cut out the mouse output head and only keep human output head as my research study focus on detecting causal human genetic variants. I also adapted the shape for outputs to fit my target epigenetic data.  </a:t>
            </a:r>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4243417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Mimic a real biological neuron. </a:t>
            </a:r>
          </a:p>
          <a:p>
            <a:r>
              <a:rPr lang="en-US" dirty="0"/>
              <a:t>A lot of dendrite accept stimulates,  cell nuclei deals with these stimulates and to be activated or not activated. If it’s activated, information will pass by axon.</a:t>
            </a:r>
          </a:p>
          <a:p>
            <a:endParaRPr lang="en-US" dirty="0"/>
          </a:p>
          <a:p>
            <a:r>
              <a:rPr lang="en-US" dirty="0"/>
              <a:t>Scientists developed</a:t>
            </a:r>
          </a:p>
          <a:p>
            <a:endParaRPr lang="en-US" dirty="0"/>
          </a:p>
          <a:p>
            <a:r>
              <a:rPr lang="en-US" dirty="0"/>
              <a:t>anatomy </a:t>
            </a:r>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1952763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555555"/>
              </a:solidFill>
              <a:effectLst/>
              <a:latin typeface="Helvetica Neue"/>
            </a:endParaRPr>
          </a:p>
          <a:p>
            <a:r>
              <a:rPr lang="en-US" dirty="0"/>
              <a:t>https://machinelearningmastery.com/nested-cross-validation-for-machine-learning-with-python/</a:t>
            </a:r>
          </a:p>
        </p:txBody>
      </p:sp>
      <p:sp>
        <p:nvSpPr>
          <p:cNvPr id="4" name="Slide Number Placeholder 3"/>
          <p:cNvSpPr>
            <a:spLocks noGrp="1"/>
          </p:cNvSpPr>
          <p:nvPr>
            <p:ph type="sldNum" sz="quarter" idx="5"/>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3119440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multiple epoch? </a:t>
            </a:r>
            <a:r>
              <a:rPr lang="en-US" b="0" i="1" dirty="0">
                <a:solidFill>
                  <a:srgbClr val="292929"/>
                </a:solidFill>
                <a:effectLst/>
                <a:latin typeface="source-serif-pro"/>
              </a:rPr>
              <a:t>updating the weights with single pass or one epoch is not enough.</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26</a:t>
            </a:fld>
            <a:endParaRPr lang="en-US"/>
          </a:p>
        </p:txBody>
      </p:sp>
    </p:spTree>
    <p:extLst>
      <p:ext uri="{BB962C8B-B14F-4D97-AF65-F5344CB8AC3E}">
        <p14:creationId xmlns:p14="http://schemas.microsoft.com/office/powerpoint/2010/main" val="3631345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In our lives, while performing a task it is important to understand are we going in the right direction or how far are we from our destination. This information is essential to decide the future course of action. The machine learning models work in a similar manner. That’s where loss function or objective jump into. </a:t>
            </a:r>
          </a:p>
          <a:p>
            <a:endParaRPr lang="en-US" b="0" i="0" dirty="0">
              <a:solidFill>
                <a:srgbClr val="222222"/>
              </a:solidFill>
              <a:effectLst/>
              <a:latin typeface="Lato" panose="020F0502020204030203" pitchFamily="34" charset="0"/>
            </a:endParaRPr>
          </a:p>
          <a:p>
            <a:r>
              <a:rPr lang="en-US" sz="1200" dirty="0"/>
              <a:t>https://machinelearningmastery.com/how-to-choose-loss-functions-when-training-deep-learning-neural-networks/</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121850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The chain rule </a:t>
            </a:r>
            <a:r>
              <a:rPr lang="en-US" b="1" i="0" dirty="0">
                <a:solidFill>
                  <a:srgbClr val="BCC0C3"/>
                </a:solidFill>
                <a:effectLst/>
                <a:latin typeface="arial" panose="020B0604020202020204" pitchFamily="34" charset="0"/>
              </a:rPr>
              <a:t>tells us how to find the derivative of a composite function</a:t>
            </a:r>
            <a:r>
              <a:rPr lang="en-US" b="0" i="0" dirty="0">
                <a:solidFill>
                  <a:srgbClr val="BDC1C6"/>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28</a:t>
            </a:fld>
            <a:endParaRPr lang="en-US"/>
          </a:p>
        </p:txBody>
      </p:sp>
    </p:spTree>
    <p:extLst>
      <p:ext uri="{BB962C8B-B14F-4D97-AF65-F5344CB8AC3E}">
        <p14:creationId xmlns:p14="http://schemas.microsoft.com/office/powerpoint/2010/main" val="113470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our objectives, the remaining problem is how to get there.</a:t>
            </a:r>
          </a:p>
          <a:p>
            <a:endParaRPr lang="en-US" dirty="0"/>
          </a:p>
          <a:p>
            <a:r>
              <a:rPr lang="en-US" dirty="0"/>
              <a:t> </a:t>
            </a:r>
          </a:p>
        </p:txBody>
      </p:sp>
      <p:sp>
        <p:nvSpPr>
          <p:cNvPr id="4" name="Slide Number Placeholder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4193204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92929"/>
                </a:solidFill>
                <a:effectLst/>
                <a:latin typeface="sohne"/>
              </a:rPr>
              <a:t>https://towardsdatascience.com/accuracy-recall-precision-f-score-specificity-which-to-optimize-on-867d3f11124</a:t>
            </a:r>
          </a:p>
          <a:p>
            <a:pPr algn="l"/>
            <a:r>
              <a:rPr lang="en-US" b="1" i="0" dirty="0">
                <a:solidFill>
                  <a:srgbClr val="292929"/>
                </a:solidFill>
                <a:effectLst/>
                <a:latin typeface="sohne"/>
              </a:rPr>
              <a:t>Precision</a:t>
            </a:r>
          </a:p>
          <a:p>
            <a:pPr algn="l"/>
            <a:r>
              <a:rPr lang="en-US" b="0" i="0" dirty="0">
                <a:solidFill>
                  <a:srgbClr val="292929"/>
                </a:solidFill>
                <a:effectLst/>
                <a:latin typeface="source-serif-pro"/>
              </a:rPr>
              <a:t>Precision is the ratio of the </a:t>
            </a:r>
            <a:r>
              <a:rPr lang="en-US" b="1" i="0" dirty="0">
                <a:solidFill>
                  <a:srgbClr val="292929"/>
                </a:solidFill>
                <a:effectLst/>
                <a:latin typeface="source-serif-pro"/>
              </a:rPr>
              <a:t>correctly </a:t>
            </a:r>
            <a:r>
              <a:rPr lang="en-US" b="0" i="0" dirty="0">
                <a:solidFill>
                  <a:srgbClr val="292929"/>
                </a:solidFill>
                <a:effectLst/>
                <a:latin typeface="source-serif-pro"/>
              </a:rPr>
              <a:t>+</a:t>
            </a:r>
            <a:r>
              <a:rPr lang="en-US" b="0" i="0" dirty="0" err="1">
                <a:solidFill>
                  <a:srgbClr val="292929"/>
                </a:solidFill>
                <a:effectLst/>
                <a:latin typeface="source-serif-pro"/>
              </a:rPr>
              <a:t>ve</a:t>
            </a:r>
            <a:r>
              <a:rPr lang="en-US" b="0" i="0" dirty="0">
                <a:solidFill>
                  <a:srgbClr val="292929"/>
                </a:solidFill>
                <a:effectLst/>
                <a:latin typeface="source-serif-pro"/>
              </a:rPr>
              <a:t> labeled</a:t>
            </a:r>
            <a:r>
              <a:rPr lang="en-US" b="1" i="0" dirty="0">
                <a:solidFill>
                  <a:srgbClr val="292929"/>
                </a:solidFill>
                <a:effectLst/>
                <a:latin typeface="source-serif-pro"/>
              </a:rPr>
              <a:t> </a:t>
            </a:r>
            <a:r>
              <a:rPr lang="en-US" b="0" i="0" dirty="0">
                <a:solidFill>
                  <a:srgbClr val="292929"/>
                </a:solidFill>
                <a:effectLst/>
                <a:latin typeface="source-serif-pro"/>
              </a:rPr>
              <a:t>by our program to all +</a:t>
            </a:r>
            <a:r>
              <a:rPr lang="en-US" b="0" i="0" dirty="0" err="1">
                <a:solidFill>
                  <a:srgbClr val="292929"/>
                </a:solidFill>
                <a:effectLst/>
                <a:latin typeface="source-serif-pro"/>
              </a:rPr>
              <a:t>ve</a:t>
            </a:r>
            <a:r>
              <a:rPr lang="en-US" b="0" i="0" dirty="0">
                <a:solidFill>
                  <a:srgbClr val="292929"/>
                </a:solidFill>
                <a:effectLst/>
                <a:latin typeface="source-serif-pro"/>
              </a:rPr>
              <a:t> labeled. </a:t>
            </a:r>
            <a:r>
              <a:rPr lang="en-US" b="1" i="0" dirty="0">
                <a:solidFill>
                  <a:srgbClr val="292929"/>
                </a:solidFill>
                <a:effectLst/>
                <a:latin typeface="source-serif-pro"/>
              </a:rPr>
              <a:t>Precision answers the following: How many of those who we labeled as diabetic are actually diabetic?</a:t>
            </a:r>
          </a:p>
          <a:p>
            <a:pPr algn="l"/>
            <a:endParaRPr lang="en-US" b="1"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92929"/>
                </a:solidFill>
                <a:effectLst/>
                <a:latin typeface="sohne"/>
              </a:rPr>
              <a:t>Recall (aka </a:t>
            </a:r>
            <a:r>
              <a:rPr lang="en-US" b="1" i="0">
                <a:solidFill>
                  <a:srgbClr val="292929"/>
                </a:solidFill>
                <a:effectLst/>
                <a:latin typeface="sohne"/>
              </a:rPr>
              <a:t>Sensitivity): </a:t>
            </a:r>
            <a:r>
              <a:rPr lang="en-US" b="0" i="0">
                <a:solidFill>
                  <a:srgbClr val="111111"/>
                </a:solidFill>
                <a:effectLst/>
                <a:latin typeface="Roboto" panose="02000000000000000000" pitchFamily="2" charset="0"/>
              </a:rPr>
              <a:t>Receiver Operating Characteristic</a:t>
            </a:r>
            <a:r>
              <a:rPr lang="en-US" b="0" i="0">
                <a:solidFill>
                  <a:srgbClr val="292929"/>
                </a:solidFill>
                <a:effectLst/>
                <a:latin typeface="source-serif-pro"/>
              </a:rPr>
              <a:t> curve</a:t>
            </a:r>
            <a:endParaRPr lang="en-US" b="1" i="0" dirty="0">
              <a:solidFill>
                <a:srgbClr val="292929"/>
              </a:solidFill>
              <a:effectLst/>
              <a:latin typeface="sohne"/>
            </a:endParaRPr>
          </a:p>
          <a:p>
            <a:pPr algn="l"/>
            <a:r>
              <a:rPr lang="en-US" b="0" i="0" dirty="0">
                <a:solidFill>
                  <a:srgbClr val="292929"/>
                </a:solidFill>
                <a:effectLst/>
                <a:latin typeface="source-serif-pro"/>
              </a:rPr>
              <a:t>Recall is the ratio of the correctly +</a:t>
            </a:r>
            <a:r>
              <a:rPr lang="en-US" b="0" i="0" dirty="0" err="1">
                <a:solidFill>
                  <a:srgbClr val="292929"/>
                </a:solidFill>
                <a:effectLst/>
                <a:latin typeface="source-serif-pro"/>
              </a:rPr>
              <a:t>ve</a:t>
            </a:r>
            <a:r>
              <a:rPr lang="en-US" b="0" i="0" dirty="0">
                <a:solidFill>
                  <a:srgbClr val="292929"/>
                </a:solidFill>
                <a:effectLst/>
                <a:latin typeface="source-serif-pro"/>
              </a:rPr>
              <a:t> labeled by our program to all who are diabetic in reality.</a:t>
            </a:r>
            <a:br>
              <a:rPr lang="en-US" b="0" i="0" dirty="0">
                <a:solidFill>
                  <a:srgbClr val="292929"/>
                </a:solidFill>
                <a:effectLst/>
                <a:latin typeface="source-serif-pro"/>
              </a:rPr>
            </a:br>
            <a:r>
              <a:rPr lang="en-US" b="1" i="0" dirty="0">
                <a:solidFill>
                  <a:srgbClr val="292929"/>
                </a:solidFill>
                <a:effectLst/>
                <a:latin typeface="source-serif-pro"/>
              </a:rPr>
              <a:t>Recall answers the following question: Of all the people who are diabetic, how many of those we correctly predict?</a:t>
            </a:r>
            <a:endParaRPr lang="en-US" b="0" i="0" dirty="0">
              <a:solidFill>
                <a:srgbClr val="292929"/>
              </a:solidFill>
              <a:effectLst/>
              <a:latin typeface="source-serif-pro"/>
            </a:endParaRPr>
          </a:p>
          <a:p>
            <a:pPr algn="l"/>
            <a:endParaRPr lang="en-US" b="1" i="0" dirty="0">
              <a:solidFill>
                <a:srgbClr val="292929"/>
              </a:solidFill>
              <a:effectLst/>
              <a:latin typeface="source-serif-pro"/>
            </a:endParaRPr>
          </a:p>
          <a:p>
            <a:pPr algn="l"/>
            <a:r>
              <a:rPr lang="en-US" b="1" i="0" dirty="0">
                <a:solidFill>
                  <a:srgbClr val="292929"/>
                </a:solidFill>
                <a:effectLst/>
                <a:latin typeface="sohne"/>
              </a:rPr>
              <a:t>F1-score (aka F-Score / F-Measure)</a:t>
            </a:r>
          </a:p>
          <a:p>
            <a:pPr algn="l"/>
            <a:r>
              <a:rPr lang="en-US" b="0" i="0" dirty="0">
                <a:solidFill>
                  <a:srgbClr val="292929"/>
                </a:solidFill>
                <a:effectLst/>
                <a:latin typeface="source-serif-pro"/>
              </a:rPr>
              <a:t>F1 Score considers both precision and recall. </a:t>
            </a:r>
            <a:r>
              <a:rPr lang="en-US" b="1" i="0" dirty="0">
                <a:solidFill>
                  <a:srgbClr val="292929"/>
                </a:solidFill>
                <a:effectLst/>
                <a:latin typeface="source-serif-pro"/>
              </a:rPr>
              <a:t>It is the harmonic mean(average) of the precision and recall.</a:t>
            </a:r>
            <a:br>
              <a:rPr lang="en-US" b="1" i="0" dirty="0">
                <a:solidFill>
                  <a:srgbClr val="292929"/>
                </a:solidFill>
                <a:effectLst/>
                <a:latin typeface="source-serif-pro"/>
              </a:rPr>
            </a:br>
            <a:r>
              <a:rPr lang="en-US" b="0" i="0" dirty="0">
                <a:solidFill>
                  <a:srgbClr val="292929"/>
                </a:solidFill>
                <a:effectLst/>
                <a:latin typeface="source-serif-pro"/>
              </a:rPr>
              <a:t>F1 Score is best if there is some sort of balance between precision (p) &amp; recall (r) in the system. Oppositely F1 Score isn’t so high if one measure is improved at the expense of the other.</a:t>
            </a:r>
          </a:p>
          <a:p>
            <a:pPr algn="l"/>
            <a:endParaRPr lang="en-US" b="0" i="0" dirty="0">
              <a:solidFill>
                <a:srgbClr val="292929"/>
              </a:solidFill>
              <a:effectLst/>
              <a:latin typeface="source-serif-pro"/>
            </a:endParaRPr>
          </a:p>
          <a:p>
            <a:pPr algn="l"/>
            <a:r>
              <a:rPr lang="en-US" b="1" i="0" dirty="0">
                <a:solidFill>
                  <a:srgbClr val="292929"/>
                </a:solidFill>
                <a:effectLst/>
                <a:latin typeface="sohne"/>
              </a:rPr>
              <a:t>Accuracy</a:t>
            </a:r>
          </a:p>
          <a:p>
            <a:pPr algn="l"/>
            <a:r>
              <a:rPr lang="en-US" b="0" i="0" dirty="0">
                <a:solidFill>
                  <a:srgbClr val="292929"/>
                </a:solidFill>
                <a:effectLst/>
                <a:latin typeface="source-serif-pro"/>
              </a:rPr>
              <a:t>It’s the ratio of the correctly labeled subjects to the whole pool of subjects. Accuracy is the most intuitive one. </a:t>
            </a:r>
            <a:r>
              <a:rPr lang="en-US" b="1" i="0" dirty="0">
                <a:solidFill>
                  <a:srgbClr val="292929"/>
                </a:solidFill>
                <a:effectLst/>
                <a:latin typeface="source-serif-pro"/>
              </a:rPr>
              <a:t>Accuracy answers the following question: How many students did we correctly label out of all the students? </a:t>
            </a:r>
          </a:p>
          <a:p>
            <a:pPr algn="l"/>
            <a:endParaRPr lang="en-US" b="0" i="0" dirty="0">
              <a:solidFill>
                <a:srgbClr val="292929"/>
              </a:solidFill>
              <a:effectLst/>
              <a:latin typeface="source-serif-pro"/>
            </a:endParaRPr>
          </a:p>
          <a:p>
            <a:pPr algn="l"/>
            <a:r>
              <a:rPr lang="en-US" b="1" i="0" dirty="0">
                <a:solidFill>
                  <a:srgbClr val="292929"/>
                </a:solidFill>
                <a:effectLst/>
                <a:latin typeface="sohne"/>
              </a:rPr>
              <a:t>Specificity</a:t>
            </a:r>
          </a:p>
          <a:p>
            <a:pPr algn="l"/>
            <a:r>
              <a:rPr lang="en-US" b="0" i="0" dirty="0">
                <a:solidFill>
                  <a:srgbClr val="292929"/>
                </a:solidFill>
                <a:effectLst/>
                <a:latin typeface="source-serif-pro"/>
              </a:rPr>
              <a:t>Specificity is the </a:t>
            </a:r>
            <a:r>
              <a:rPr lang="en-US" b="1" i="0" dirty="0">
                <a:solidFill>
                  <a:srgbClr val="292929"/>
                </a:solidFill>
                <a:effectLst/>
                <a:latin typeface="source-serif-pro"/>
              </a:rPr>
              <a:t>correctly</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labeled by the program to all who are healthy in reality. </a:t>
            </a:r>
            <a:r>
              <a:rPr lang="en-US" b="1" i="0" dirty="0" err="1">
                <a:solidFill>
                  <a:srgbClr val="292929"/>
                </a:solidFill>
                <a:effectLst/>
                <a:latin typeface="source-serif-pro"/>
              </a:rPr>
              <a:t>Specifity</a:t>
            </a:r>
            <a:r>
              <a:rPr lang="en-US" b="1" i="0" dirty="0">
                <a:solidFill>
                  <a:srgbClr val="292929"/>
                </a:solidFill>
                <a:effectLst/>
                <a:latin typeface="source-serif-pro"/>
              </a:rPr>
              <a:t> answers the following question: Of all the people who are healthy, how many of those did we correctly predict?</a:t>
            </a:r>
            <a:br>
              <a:rPr lang="en-US" b="1" i="0" dirty="0">
                <a:solidFill>
                  <a:srgbClr val="292929"/>
                </a:solidFill>
                <a:effectLst/>
                <a:latin typeface="source-serif-pro"/>
              </a:rPr>
            </a:br>
            <a:r>
              <a:rPr lang="en-US" b="1" i="1" dirty="0">
                <a:solidFill>
                  <a:srgbClr val="292929"/>
                </a:solidFill>
                <a:effectLst/>
                <a:latin typeface="source-serif-pro"/>
              </a:rPr>
              <a:t>Specificity = TN/(TN+FP), 1- recall. </a:t>
            </a:r>
          </a:p>
          <a:p>
            <a:pPr algn="l"/>
            <a:endParaRPr lang="en-US" b="1" i="1" dirty="0">
              <a:solidFill>
                <a:srgbClr val="292929"/>
              </a:solidFill>
              <a:effectLst/>
              <a:latin typeface="source-serif-pro"/>
            </a:endParaRPr>
          </a:p>
          <a:p>
            <a:pPr algn="l"/>
            <a:endParaRPr lang="en-US" b="0" i="0" dirty="0">
              <a:solidFill>
                <a:srgbClr val="292929"/>
              </a:solidFill>
              <a:effectLst/>
              <a:latin typeface="source-serif-pro"/>
            </a:endParaRPr>
          </a:p>
          <a:p>
            <a:pPr algn="l"/>
            <a:endParaRPr lang="en-US" b="1" i="0" dirty="0">
              <a:solidFill>
                <a:srgbClr val="292929"/>
              </a:solidFill>
              <a:effectLst/>
              <a:latin typeface="source-serif-pro"/>
            </a:endParaRPr>
          </a:p>
          <a:p>
            <a:pPr algn="l"/>
            <a:endParaRPr lang="en-US" b="0" i="0" dirty="0">
              <a:solidFill>
                <a:srgbClr val="292929"/>
              </a:solidFill>
              <a:effectLst/>
              <a:latin typeface="source-serif-pro"/>
            </a:endParaRPr>
          </a:p>
          <a:p>
            <a:pPr algn="l"/>
            <a:endParaRPr lang="en-US" b="0" i="0" dirty="0">
              <a:solidFill>
                <a:srgbClr val="292929"/>
              </a:solidFill>
              <a:effectLst/>
              <a:latin typeface="source-serif-pro"/>
            </a:endParaRPr>
          </a:p>
          <a:p>
            <a:endParaRPr lang="en-US"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31</a:t>
            </a:fld>
            <a:endParaRPr lang="en-US"/>
          </a:p>
        </p:txBody>
      </p:sp>
    </p:spTree>
    <p:extLst>
      <p:ext uri="{BB962C8B-B14F-4D97-AF65-F5344CB8AC3E}">
        <p14:creationId xmlns:p14="http://schemas.microsoft.com/office/powerpoint/2010/main" val="3915365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35</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3629511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50D8"/>
                </a:solidFill>
                <a:effectLst/>
                <a:latin typeface="Public Sans Web"/>
                <a:hlinkClick r:id="rId3"/>
              </a:rPr>
              <a:t>GitHub</a:t>
            </a:r>
            <a:r>
              <a:rPr lang="en-US" b="0" i="0" dirty="0">
                <a:solidFill>
                  <a:srgbClr val="1B1B1B"/>
                </a:solidFill>
                <a:effectLst/>
                <a:latin typeface="Public Sans Web"/>
              </a:rPr>
              <a:t> is a web-based interface that uses </a:t>
            </a:r>
            <a:r>
              <a:rPr lang="en-US" b="0" i="0" u="none" strike="noStrike" dirty="0">
                <a:solidFill>
                  <a:srgbClr val="0050D8"/>
                </a:solidFill>
                <a:effectLst/>
                <a:latin typeface="Public Sans Web"/>
                <a:hlinkClick r:id="rId4"/>
              </a:rPr>
              <a:t>Git</a:t>
            </a:r>
            <a:r>
              <a:rPr lang="en-US" b="0" i="0" dirty="0">
                <a:solidFill>
                  <a:srgbClr val="1B1B1B"/>
                </a:solidFill>
                <a:effectLst/>
                <a:latin typeface="Public Sans Web"/>
              </a:rPr>
              <a:t>, the open source version control software that lets multiple people make separate changes to web pages at the same time. </a:t>
            </a:r>
          </a:p>
          <a:p>
            <a:endParaRPr lang="en-US" b="0" i="0" dirty="0">
              <a:solidFill>
                <a:srgbClr val="1B1B1B"/>
              </a:solidFill>
              <a:effectLst/>
              <a:latin typeface="Public Sans Web"/>
            </a:endParaRPr>
          </a:p>
          <a:p>
            <a:r>
              <a:rPr lang="en-US" b="0" i="0" dirty="0">
                <a:solidFill>
                  <a:srgbClr val="202124"/>
                </a:solidFill>
                <a:effectLst/>
                <a:latin typeface="Roboto" panose="02000000000000000000" pitchFamily="2" charset="0"/>
              </a:rPr>
              <a:t>TensorFlow Hub is a repository of trained machine learning models ready for fine-tuning and deployable anywhere. </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1546323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Stringent</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30207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Obstacle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During meiosis, mother chromosomes will have some recombination.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same for father chromosomes. </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394526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
            </a:r>
            <a:r>
              <a:rPr lang="en-US" altLang="zh-CN" dirty="0"/>
              <a:t>et’s look at this problem from a mathematical view. </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24620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You can think of the CSs as being a set of “highly correlated” variables that are each associated with the response: you can be confident that one of the variables has a non-zero coefficient, but they are too correlated to be sure which one.</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186999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role can transfer learning play here? </a:t>
            </a:r>
          </a:p>
        </p:txBody>
      </p:sp>
      <p:sp>
        <p:nvSpPr>
          <p:cNvPr id="4" name="Slide Number Placeholder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137585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1606495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9C302DF-35F6-4A7F-A8A1-58FCECFB0D92}" type="datetime1">
              <a:rPr lang="en-US" smtClean="0"/>
              <a:t>5/5/2023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7EED57-48E8-4AE9-A5CE-4C5141082B08}" type="datetime1">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C01F8-6A1F-4251-895E-26F380681C9F}"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08DA4E-358D-422A-BE0F-99C644888B08}"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5CE4D2-B792-42FD-995E-46489081C4B8}"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14D5427-E4A5-4FCC-BFCD-F54D6A2B7714}" type="datetime1">
              <a:rPr lang="en-US" smtClean="0"/>
              <a:t>5/5/2023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353781-46EA-4A4E-A091-6673A36E085C}" type="datetime1">
              <a:rPr lang="en-US" smtClean="0"/>
              <a:t>5/5/2023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367274-A66E-4DD0-AA14-438F3B2E2807}" type="datetime1">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D12049E-C9E2-4DD8-89E3-BE746849E284}" type="datetime1">
              <a:rPr lang="en-US" smtClean="0"/>
              <a:t>5/5/2023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56D74B-576F-4F3C-A0D7-0EE154512E2A}" type="datetime1">
              <a:rPr lang="en-US" smtClean="0"/>
              <a:t>5/5/2023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8AF7-5D60-49B3-B93E-4BEEC373E640}" type="datetime1">
              <a:rPr lang="en-US" smtClean="0"/>
              <a:t>5/5/2023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B0BCA7-F3E4-4CE5-8455-A520F3768444}" type="datetime1">
              <a:rPr lang="en-US" smtClean="0"/>
              <a:t>5/5/2023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9AB652-3058-41CE-AB76-784DCDAA0FE5}" type="datetime1">
              <a:rPr lang="en-US" smtClean="0"/>
              <a:t>5/5/2023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jp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7.jpe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jpeg"/><Relationship Id="rId10" Type="http://schemas.openxmlformats.org/officeDocument/2006/relationships/image" Target="../media/image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sv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9.svg"/><Relationship Id="rId11" Type="http://schemas.openxmlformats.org/officeDocument/2006/relationships/image" Target="../media/image58.png"/><Relationship Id="rId5" Type="http://schemas.openxmlformats.org/officeDocument/2006/relationships/image" Target="../media/image48.png"/><Relationship Id="rId10" Type="http://schemas.openxmlformats.org/officeDocument/2006/relationships/image" Target="../media/image57.svg"/><Relationship Id="rId4" Type="http://schemas.openxmlformats.org/officeDocument/2006/relationships/image" Target="../media/image47.sv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9.sv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30.png"/><Relationship Id="rId3" Type="http://schemas.openxmlformats.org/officeDocument/2006/relationships/image" Target="../media/image64.png"/><Relationship Id="rId7" Type="http://schemas.openxmlformats.org/officeDocument/2006/relationships/image" Target="../media/image70.png"/><Relationship Id="rId12" Type="http://schemas.openxmlformats.org/officeDocument/2006/relationships/image" Target="../media/image65.png"/><Relationship Id="rId17" Type="http://schemas.openxmlformats.org/officeDocument/2006/relationships/image" Target="../media/image76.png"/><Relationship Id="rId2" Type="http://schemas.openxmlformats.org/officeDocument/2006/relationships/notesSlide" Target="../notesSlides/notesSlide15.xml"/><Relationship Id="rId16"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5.png"/><Relationship Id="rId5" Type="http://schemas.openxmlformats.org/officeDocument/2006/relationships/image" Target="../media/image66.png"/><Relationship Id="rId15" Type="http://schemas.openxmlformats.org/officeDocument/2006/relationships/image" Target="../media/image74.png"/><Relationship Id="rId10" Type="http://schemas.openxmlformats.org/officeDocument/2006/relationships/image" Target="../media/image71.png"/><Relationship Id="rId9" Type="http://schemas.openxmlformats.org/officeDocument/2006/relationships/image" Target="../media/image69.png"/><Relationship Id="rId14" Type="http://schemas.openxmlformats.org/officeDocument/2006/relationships/image" Target="../media/image73.png"/></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5.png"/><Relationship Id="rId3" Type="http://schemas.openxmlformats.org/officeDocument/2006/relationships/image" Target="../media/image660.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17.xml"/><Relationship Id="rId16" Type="http://schemas.openxmlformats.org/officeDocument/2006/relationships/image" Target="../media/image960.png"/><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7.png"/><Relationship Id="rId15" Type="http://schemas.openxmlformats.org/officeDocument/2006/relationships/image" Target="../media/image98.png"/><Relationship Id="rId10" Type="http://schemas.openxmlformats.org/officeDocument/2006/relationships/image" Target="../media/image93.svg"/><Relationship Id="rId4" Type="http://schemas.openxmlformats.org/officeDocument/2006/relationships/image" Target="../media/image5.png"/><Relationship Id="rId9" Type="http://schemas.openxmlformats.org/officeDocument/2006/relationships/image" Target="../media/image92.png"/><Relationship Id="rId14"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7" Type="http://schemas.openxmlformats.org/officeDocument/2006/relationships/image" Target="../media/image5.png"/><Relationship Id="rId2" Type="http://schemas.openxmlformats.org/officeDocument/2006/relationships/hyperlink" Target="https://colab.research.google.com/drive/1p7lmhIh1AUKJx-aZnbdsBoqmpS3p0DrS" TargetMode="External"/><Relationship Id="rId1" Type="http://schemas.openxmlformats.org/officeDocument/2006/relationships/slideLayout" Target="../slideLayouts/slideLayout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2.png"/><Relationship Id="rId1" Type="http://schemas.openxmlformats.org/officeDocument/2006/relationships/slideLayout" Target="../slideLayouts/slideLayout3.xml"/><Relationship Id="rId5" Type="http://schemas.openxmlformats.org/officeDocument/2006/relationships/image" Target="../media/image104.jpeg"/><Relationship Id="rId4" Type="http://schemas.openxmlformats.org/officeDocument/2006/relationships/image" Target="../media/image103.jpe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106.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https://tfhub.de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949" y="1895168"/>
            <a:ext cx="8192728" cy="1445337"/>
          </a:xfrm>
        </p:spPr>
        <p:txBody>
          <a:bodyPr>
            <a:normAutofit/>
          </a:bodyPr>
          <a:lstStyle/>
          <a:p>
            <a:r>
              <a:rPr lang="en-US" dirty="0"/>
              <a:t>Transfer Learning</a:t>
            </a:r>
          </a:p>
        </p:txBody>
      </p:sp>
      <p:sp>
        <p:nvSpPr>
          <p:cNvPr id="3" name="Subtitle 2"/>
          <p:cNvSpPr>
            <a:spLocks noGrp="1"/>
          </p:cNvSpPr>
          <p:nvPr>
            <p:ph type="subTitle" idx="1"/>
          </p:nvPr>
        </p:nvSpPr>
        <p:spPr>
          <a:xfrm>
            <a:off x="464575" y="3753458"/>
            <a:ext cx="8192728" cy="1013805"/>
          </a:xfrm>
        </p:spPr>
        <p:txBody>
          <a:bodyPr>
            <a:normAutofit fontScale="55000" lnSpcReduction="20000"/>
          </a:bodyPr>
          <a:lstStyle/>
          <a:p>
            <a:r>
              <a:rPr lang="en-US" dirty="0"/>
              <a:t>Qing(Leah) Li</a:t>
            </a:r>
          </a:p>
          <a:p>
            <a:r>
              <a:rPr lang="en-US" dirty="0"/>
              <a:t>Supervised by Dr. Quan Long</a:t>
            </a:r>
          </a:p>
          <a:p>
            <a:r>
              <a:rPr lang="en-US" dirty="0"/>
              <a:t>Cumming School of Medicine</a:t>
            </a:r>
          </a:p>
          <a:p>
            <a:r>
              <a:rPr lang="en-US" dirty="0"/>
              <a:t>University of Calgary</a:t>
            </a:r>
          </a:p>
        </p:txBody>
      </p:sp>
      <p:pic>
        <p:nvPicPr>
          <p:cNvPr id="8" name="Picture 7" descr="Shape&#10;&#10;Description automatically generated with medium confidence">
            <a:extLst>
              <a:ext uri="{FF2B5EF4-FFF2-40B4-BE49-F238E27FC236}">
                <a16:creationId xmlns:a16="http://schemas.microsoft.com/office/drawing/2014/main" id="{536EDD51-BE8F-9F88-0F09-21BEC7C40E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8C6702CB-9EB8-4688-99B3-A2394A178F88}"/>
              </a:ext>
            </a:extLst>
          </p:cNvPr>
          <p:cNvSpPr>
            <a:spLocks noGrp="1"/>
          </p:cNvSpPr>
          <p:nvPr>
            <p:ph type="sldNum" sz="quarter" idx="12"/>
          </p:nvPr>
        </p:nvSpPr>
        <p:spPr/>
        <p:txBody>
          <a:bodyPr/>
          <a:lstStyle/>
          <a:p>
            <a:fld id="{B82CCC60-E8CD-4174-8B1A-7DF615B22EEF}" type="slidenum">
              <a:rPr lang="en-US" smtClean="0"/>
              <a:pPr/>
              <a:t>1</a:t>
            </a:fld>
            <a:endParaRPr lang="en-US"/>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989F-DCB1-693E-ACB4-E3300D4B1C96}"/>
              </a:ext>
            </a:extLst>
          </p:cNvPr>
          <p:cNvSpPr>
            <a:spLocks noGrp="1"/>
          </p:cNvSpPr>
          <p:nvPr>
            <p:ph type="title"/>
          </p:nvPr>
        </p:nvSpPr>
        <p:spPr/>
        <p:txBody>
          <a:bodyPr>
            <a:noAutofit/>
          </a:bodyPr>
          <a:lstStyle/>
          <a:p>
            <a:r>
              <a:rPr lang="en-US" sz="2400" dirty="0"/>
              <a:t>3.2 DTL: Disease-specific variants detections</a:t>
            </a:r>
          </a:p>
        </p:txBody>
      </p:sp>
      <p:sp>
        <p:nvSpPr>
          <p:cNvPr id="3" name="Content Placeholder 2">
            <a:extLst>
              <a:ext uri="{FF2B5EF4-FFF2-40B4-BE49-F238E27FC236}">
                <a16:creationId xmlns:a16="http://schemas.microsoft.com/office/drawing/2014/main" id="{05FEF0C1-B136-F6C1-F804-3D557F56E899}"/>
              </a:ext>
            </a:extLst>
          </p:cNvPr>
          <p:cNvSpPr>
            <a:spLocks noGrp="1"/>
          </p:cNvSpPr>
          <p:nvPr>
            <p:ph idx="1"/>
          </p:nvPr>
        </p:nvSpPr>
        <p:spPr/>
        <p:txBody>
          <a:bodyPr>
            <a:normAutofit/>
          </a:bodyPr>
          <a:lstStyle/>
          <a:p>
            <a:r>
              <a:rPr lang="en-US" sz="1800" dirty="0"/>
              <a:t>Why is it hard to determine which one is causal? </a:t>
            </a:r>
          </a:p>
          <a:p>
            <a:pPr lvl="1"/>
            <a:r>
              <a:rPr lang="en-US" sz="1800" b="1" i="0" dirty="0">
                <a:solidFill>
                  <a:srgbClr val="202122"/>
                </a:solidFill>
                <a:effectLst/>
                <a:latin typeface="Arial" panose="020B0604020202020204" pitchFamily="34" charset="0"/>
              </a:rPr>
              <a:t>linkage disequilibrium</a:t>
            </a:r>
            <a:r>
              <a:rPr lang="en-US" sz="1800" b="0" i="0" dirty="0">
                <a:solidFill>
                  <a:srgbClr val="202122"/>
                </a:solidFill>
                <a:effectLst/>
                <a:latin typeface="Arial" panose="020B0604020202020204" pitchFamily="34" charset="0"/>
              </a:rPr>
              <a:t> (</a:t>
            </a:r>
            <a:r>
              <a:rPr lang="en-US" sz="1800" b="1" i="0" dirty="0">
                <a:solidFill>
                  <a:srgbClr val="202122"/>
                </a:solidFill>
                <a:effectLst/>
                <a:latin typeface="Arial" panose="020B0604020202020204" pitchFamily="34" charset="0"/>
              </a:rPr>
              <a:t>LD</a:t>
            </a:r>
            <a:r>
              <a:rPr lang="en-US" sz="1800" b="0" i="0" dirty="0">
                <a:solidFill>
                  <a:srgbClr val="202122"/>
                </a:solidFill>
                <a:effectLst/>
                <a:latin typeface="Arial" panose="020B0604020202020204" pitchFamily="34" charset="0"/>
              </a:rPr>
              <a:t>) is the non-random association of </a:t>
            </a:r>
            <a:r>
              <a:rPr lang="en-US" sz="1800" b="0" i="0" u="none" strike="noStrike" dirty="0">
                <a:solidFill>
                  <a:srgbClr val="0645AD"/>
                </a:solidFill>
                <a:effectLst/>
                <a:latin typeface="Arial" panose="020B0604020202020204" pitchFamily="34" charset="0"/>
              </a:rPr>
              <a:t>alleles</a:t>
            </a:r>
            <a:r>
              <a:rPr lang="en-US" sz="1800" b="0" i="0" dirty="0">
                <a:solidFill>
                  <a:srgbClr val="202122"/>
                </a:solidFill>
                <a:effectLst/>
                <a:latin typeface="Arial" panose="020B0604020202020204" pitchFamily="34" charset="0"/>
              </a:rPr>
              <a:t> at different </a:t>
            </a:r>
            <a:r>
              <a:rPr lang="en-US" sz="1800" b="0" i="0" u="none" strike="noStrike" dirty="0">
                <a:solidFill>
                  <a:srgbClr val="0645AD"/>
                </a:solidFill>
                <a:effectLst/>
                <a:latin typeface="Arial" panose="020B0604020202020204" pitchFamily="34" charset="0"/>
              </a:rPr>
              <a:t>loci</a:t>
            </a:r>
            <a:r>
              <a:rPr lang="en-US" sz="1800" b="0" i="0" dirty="0">
                <a:solidFill>
                  <a:srgbClr val="202122"/>
                </a:solidFill>
                <a:effectLst/>
                <a:latin typeface="Arial" panose="020B0604020202020204" pitchFamily="34" charset="0"/>
              </a:rPr>
              <a:t> in a given population.</a:t>
            </a:r>
            <a:endParaRPr lang="en-US" sz="1800" dirty="0"/>
          </a:p>
        </p:txBody>
      </p:sp>
      <p:sp>
        <p:nvSpPr>
          <p:cNvPr id="4" name="AutoShape 2" descr="Gene Mapping - Biochemistry - Medbullets Step 1">
            <a:extLst>
              <a:ext uri="{FF2B5EF4-FFF2-40B4-BE49-F238E27FC236}">
                <a16:creationId xmlns:a16="http://schemas.microsoft.com/office/drawing/2014/main" id="{ABCE85F3-8079-6F9A-E455-DBD2B621E765}"/>
              </a:ext>
            </a:extLst>
          </p:cNvPr>
          <p:cNvSpPr>
            <a:spLocks noChangeAspect="1" noChangeArrowheads="1"/>
          </p:cNvSpPr>
          <p:nvPr/>
        </p:nvSpPr>
        <p:spPr bwMode="auto">
          <a:xfrm>
            <a:off x="4045527" y="30594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22 Wonderful and Wacky Facts About Twins - Healthy Living Center - Everyday  Health">
            <a:extLst>
              <a:ext uri="{FF2B5EF4-FFF2-40B4-BE49-F238E27FC236}">
                <a16:creationId xmlns:a16="http://schemas.microsoft.com/office/drawing/2014/main" id="{2471FF19-FD06-A966-1112-C18BB2E15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27191" y="2761593"/>
            <a:ext cx="1356072" cy="13560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ene Mapping - Biochemistry - Medbullets Step 1">
            <a:extLst>
              <a:ext uri="{FF2B5EF4-FFF2-40B4-BE49-F238E27FC236}">
                <a16:creationId xmlns:a16="http://schemas.microsoft.com/office/drawing/2014/main" id="{0746CF16-3470-2D1C-FE90-AA364E086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527" y="2571750"/>
            <a:ext cx="4527422" cy="233115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B88745B-B15A-F6DC-0EF9-8127C9062E11}"/>
              </a:ext>
            </a:extLst>
          </p:cNvPr>
          <p:cNvGrpSpPr/>
          <p:nvPr/>
        </p:nvGrpSpPr>
        <p:grpSpPr>
          <a:xfrm>
            <a:off x="6385161" y="4448193"/>
            <a:ext cx="154422" cy="313235"/>
            <a:chOff x="4344884" y="3192780"/>
            <a:chExt cx="202210" cy="319355"/>
          </a:xfrm>
        </p:grpSpPr>
        <p:sp>
          <p:nvSpPr>
            <p:cNvPr id="6" name="Rectangle 5">
              <a:extLst>
                <a:ext uri="{FF2B5EF4-FFF2-40B4-BE49-F238E27FC236}">
                  <a16:creationId xmlns:a16="http://schemas.microsoft.com/office/drawing/2014/main" id="{2CA48B99-FEB7-F50C-205A-197E8F33C826}"/>
                </a:ext>
              </a:extLst>
            </p:cNvPr>
            <p:cNvSpPr/>
            <p:nvPr/>
          </p:nvSpPr>
          <p:spPr>
            <a:xfrm>
              <a:off x="4419600" y="3192780"/>
              <a:ext cx="45719" cy="1828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E984F4C-9116-8608-4267-B93A6A175B8B}"/>
                </a:ext>
              </a:extLst>
            </p:cNvPr>
            <p:cNvSpPr/>
            <p:nvPr/>
          </p:nvSpPr>
          <p:spPr>
            <a:xfrm>
              <a:off x="4344884" y="3375660"/>
              <a:ext cx="202210" cy="13647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F7C6F72-5E39-E004-E9FB-00D072D10F5C}"/>
              </a:ext>
            </a:extLst>
          </p:cNvPr>
          <p:cNvGrpSpPr/>
          <p:nvPr/>
        </p:nvGrpSpPr>
        <p:grpSpPr>
          <a:xfrm>
            <a:off x="6188814" y="4442112"/>
            <a:ext cx="154422" cy="313235"/>
            <a:chOff x="4344884" y="3192780"/>
            <a:chExt cx="202210" cy="319355"/>
          </a:xfrm>
        </p:grpSpPr>
        <p:sp>
          <p:nvSpPr>
            <p:cNvPr id="10" name="Rectangle 9">
              <a:extLst>
                <a:ext uri="{FF2B5EF4-FFF2-40B4-BE49-F238E27FC236}">
                  <a16:creationId xmlns:a16="http://schemas.microsoft.com/office/drawing/2014/main" id="{9F323A85-F082-B5DC-C76F-1DEC984E3611}"/>
                </a:ext>
              </a:extLst>
            </p:cNvPr>
            <p:cNvSpPr/>
            <p:nvPr/>
          </p:nvSpPr>
          <p:spPr>
            <a:xfrm>
              <a:off x="4419600" y="3192780"/>
              <a:ext cx="45719" cy="1828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1A33DA-ABFD-3951-40B0-0E1650CB7801}"/>
                </a:ext>
              </a:extLst>
            </p:cNvPr>
            <p:cNvSpPr/>
            <p:nvPr/>
          </p:nvSpPr>
          <p:spPr>
            <a:xfrm>
              <a:off x="4344884" y="3375660"/>
              <a:ext cx="202210" cy="13647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pic>
        <p:nvPicPr>
          <p:cNvPr id="5" name="Picture 4" descr="Shape&#10;&#10;Description automatically generated with medium confidence">
            <a:extLst>
              <a:ext uri="{FF2B5EF4-FFF2-40B4-BE49-F238E27FC236}">
                <a16:creationId xmlns:a16="http://schemas.microsoft.com/office/drawing/2014/main" id="{9A0E650F-0611-A069-DA6E-A233B38CCC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12" name="Slide Number Placeholder 11">
            <a:extLst>
              <a:ext uri="{FF2B5EF4-FFF2-40B4-BE49-F238E27FC236}">
                <a16:creationId xmlns:a16="http://schemas.microsoft.com/office/drawing/2014/main" id="{C0A5151D-31CC-CBFE-09EA-DD341526F101}"/>
              </a:ext>
            </a:extLst>
          </p:cNvPr>
          <p:cNvSpPr>
            <a:spLocks noGrp="1"/>
          </p:cNvSpPr>
          <p:nvPr>
            <p:ph type="sldNum" sz="quarter" idx="12"/>
          </p:nvPr>
        </p:nvSpPr>
        <p:spPr/>
        <p:txBody>
          <a:bodyPr/>
          <a:lstStyle/>
          <a:p>
            <a:fld id="{B82CCC60-E8CD-4174-8B1A-7DF615B22EEF}" type="slidenum">
              <a:rPr lang="en-US" smtClean="0"/>
              <a:pPr/>
              <a:t>10</a:t>
            </a:fld>
            <a:endParaRPr lang="en-US"/>
          </a:p>
        </p:txBody>
      </p:sp>
    </p:spTree>
    <p:extLst>
      <p:ext uri="{BB962C8B-B14F-4D97-AF65-F5344CB8AC3E}">
        <p14:creationId xmlns:p14="http://schemas.microsoft.com/office/powerpoint/2010/main" val="290341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8"/>
                                        </p:tgtEl>
                                        <p:attrNameLst>
                                          <p:attrName>style.visibility</p:attrName>
                                        </p:attrNameLst>
                                      </p:cBhvr>
                                      <p:to>
                                        <p:strVal val="visible"/>
                                      </p:to>
                                    </p:set>
                                    <p:anim calcmode="lin" valueType="num">
                                      <p:cBhvr additive="base">
                                        <p:cTn id="15" dur="500" fill="hold"/>
                                        <p:tgtEl>
                                          <p:spTgt spid="3078"/>
                                        </p:tgtEl>
                                        <p:attrNameLst>
                                          <p:attrName>ppt_x</p:attrName>
                                        </p:attrNameLst>
                                      </p:cBhvr>
                                      <p:tavLst>
                                        <p:tav tm="0">
                                          <p:val>
                                            <p:strVal val="#ppt_x"/>
                                          </p:val>
                                        </p:tav>
                                        <p:tav tm="100000">
                                          <p:val>
                                            <p:strVal val="#ppt_x"/>
                                          </p:val>
                                        </p:tav>
                                      </p:tavLst>
                                    </p:anim>
                                    <p:anim calcmode="lin" valueType="num">
                                      <p:cBhvr additive="base">
                                        <p:cTn id="16"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E2F03-54FB-3847-5F47-DEE3E16B47DC}"/>
              </a:ext>
            </a:extLst>
          </p:cNvPr>
          <p:cNvSpPr>
            <a:spLocks noGrp="1"/>
          </p:cNvSpPr>
          <p:nvPr>
            <p:ph type="title"/>
          </p:nvPr>
        </p:nvSpPr>
        <p:spPr/>
        <p:txBody>
          <a:bodyPr>
            <a:noAutofit/>
          </a:bodyPr>
          <a:lstStyle/>
          <a:p>
            <a:r>
              <a:rPr lang="en-US" sz="2400" dirty="0"/>
              <a:t>3.2 DTL: Disease-specific variants detections</a:t>
            </a:r>
          </a:p>
        </p:txBody>
      </p:sp>
      <p:pic>
        <p:nvPicPr>
          <p:cNvPr id="4" name="Picture 3">
            <a:extLst>
              <a:ext uri="{FF2B5EF4-FFF2-40B4-BE49-F238E27FC236}">
                <a16:creationId xmlns:a16="http://schemas.microsoft.com/office/drawing/2014/main" id="{9BC1D8F9-6705-F963-F0A6-F2E3740EF93F}"/>
              </a:ext>
            </a:extLst>
          </p:cNvPr>
          <p:cNvPicPr>
            <a:picLocks noChangeAspect="1"/>
          </p:cNvPicPr>
          <p:nvPr/>
        </p:nvPicPr>
        <p:blipFill>
          <a:blip r:embed="rId3"/>
          <a:stretch>
            <a:fillRect/>
          </a:stretch>
        </p:blipFill>
        <p:spPr>
          <a:xfrm>
            <a:off x="2890949" y="1295221"/>
            <a:ext cx="5391887" cy="956957"/>
          </a:xfrm>
          <a:prstGeom prst="rect">
            <a:avLst/>
          </a:prstGeom>
        </p:spPr>
      </p:pic>
      <p:sp>
        <p:nvSpPr>
          <p:cNvPr id="10" name="TextBox 9">
            <a:extLst>
              <a:ext uri="{FF2B5EF4-FFF2-40B4-BE49-F238E27FC236}">
                <a16:creationId xmlns:a16="http://schemas.microsoft.com/office/drawing/2014/main" id="{352AE754-AA64-C7D8-D95F-BFC6121720AD}"/>
              </a:ext>
            </a:extLst>
          </p:cNvPr>
          <p:cNvSpPr txBox="1"/>
          <p:nvPr/>
        </p:nvSpPr>
        <p:spPr>
          <a:xfrm>
            <a:off x="3428471" y="4552297"/>
            <a:ext cx="4542523" cy="369332"/>
          </a:xfrm>
          <a:prstGeom prst="rect">
            <a:avLst/>
          </a:prstGeom>
          <a:noFill/>
        </p:spPr>
        <p:txBody>
          <a:bodyPr wrap="square" rtlCol="0">
            <a:spAutoFit/>
          </a:bodyPr>
          <a:lstStyle/>
          <a:p>
            <a:r>
              <a:rPr lang="en-US" dirty="0"/>
              <a:t>How about a group containing a causal SNP?</a:t>
            </a:r>
          </a:p>
        </p:txBody>
      </p:sp>
      <p:pic>
        <p:nvPicPr>
          <p:cNvPr id="3" name="Picture 2" descr="Shape&#10;&#10;Description automatically generated with medium confidence">
            <a:extLst>
              <a:ext uri="{FF2B5EF4-FFF2-40B4-BE49-F238E27FC236}">
                <a16:creationId xmlns:a16="http://schemas.microsoft.com/office/drawing/2014/main" id="{2E8CBCC6-ABD1-82EE-EF58-674DEBF17C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grpSp>
        <p:nvGrpSpPr>
          <p:cNvPr id="19" name="Group 18">
            <a:extLst>
              <a:ext uri="{FF2B5EF4-FFF2-40B4-BE49-F238E27FC236}">
                <a16:creationId xmlns:a16="http://schemas.microsoft.com/office/drawing/2014/main" id="{556A9F6C-4094-5B4C-64D1-6C9DCF53D7AE}"/>
              </a:ext>
            </a:extLst>
          </p:cNvPr>
          <p:cNvGrpSpPr/>
          <p:nvPr/>
        </p:nvGrpSpPr>
        <p:grpSpPr>
          <a:xfrm>
            <a:off x="2956162" y="2335472"/>
            <a:ext cx="2301637" cy="2023693"/>
            <a:chOff x="9829225" y="41057"/>
            <a:chExt cx="1944367" cy="1794066"/>
          </a:xfrm>
        </p:grpSpPr>
        <p:pic>
          <p:nvPicPr>
            <p:cNvPr id="20" name="Picture 19">
              <a:extLst>
                <a:ext uri="{FF2B5EF4-FFF2-40B4-BE49-F238E27FC236}">
                  <a16:creationId xmlns:a16="http://schemas.microsoft.com/office/drawing/2014/main" id="{EFE4D634-F0BC-7501-960B-A09F8D0481EC}"/>
                </a:ext>
              </a:extLst>
            </p:cNvPr>
            <p:cNvPicPr>
              <a:picLocks noChangeAspect="1"/>
            </p:cNvPicPr>
            <p:nvPr/>
          </p:nvPicPr>
          <p:blipFill>
            <a:blip r:embed="rId5"/>
            <a:stretch>
              <a:fillRect/>
            </a:stretch>
          </p:blipFill>
          <p:spPr>
            <a:xfrm>
              <a:off x="9829225" y="41057"/>
              <a:ext cx="1944367" cy="1794066"/>
            </a:xfrm>
            <a:prstGeom prst="rect">
              <a:avLst/>
            </a:prstGeom>
          </p:spPr>
        </p:pic>
        <p:sp>
          <p:nvSpPr>
            <p:cNvPr id="21" name="TextBox 20">
              <a:extLst>
                <a:ext uri="{FF2B5EF4-FFF2-40B4-BE49-F238E27FC236}">
                  <a16:creationId xmlns:a16="http://schemas.microsoft.com/office/drawing/2014/main" id="{F44FF8A3-01F7-3758-9175-65475BF13C0C}"/>
                </a:ext>
              </a:extLst>
            </p:cNvPr>
            <p:cNvSpPr txBox="1"/>
            <p:nvPr/>
          </p:nvSpPr>
          <p:spPr>
            <a:xfrm>
              <a:off x="10592986" y="316228"/>
              <a:ext cx="819548" cy="218282"/>
            </a:xfrm>
            <a:prstGeom prst="rect">
              <a:avLst/>
            </a:prstGeom>
            <a:noFill/>
          </p:spPr>
          <p:txBody>
            <a:bodyPr wrap="none" rtlCol="0">
              <a:spAutoFit/>
            </a:bodyPr>
            <a:lstStyle/>
            <a:p>
              <a:r>
                <a:rPr lang="en-US" sz="1000" dirty="0"/>
                <a:t>X1                  X4</a:t>
              </a:r>
            </a:p>
          </p:txBody>
        </p:sp>
        <p:sp>
          <p:nvSpPr>
            <p:cNvPr id="22" name="TextBox 21">
              <a:extLst>
                <a:ext uri="{FF2B5EF4-FFF2-40B4-BE49-F238E27FC236}">
                  <a16:creationId xmlns:a16="http://schemas.microsoft.com/office/drawing/2014/main" id="{6AA7D3E0-6457-C8F3-1BB2-93FF9B2F7559}"/>
                </a:ext>
              </a:extLst>
            </p:cNvPr>
            <p:cNvSpPr txBox="1"/>
            <p:nvPr/>
          </p:nvSpPr>
          <p:spPr>
            <a:xfrm>
              <a:off x="10486999" y="999428"/>
              <a:ext cx="790601" cy="246221"/>
            </a:xfrm>
            <a:prstGeom prst="rect">
              <a:avLst/>
            </a:prstGeom>
            <a:noFill/>
          </p:spPr>
          <p:txBody>
            <a:bodyPr wrap="none" rtlCol="0">
              <a:spAutoFit/>
            </a:bodyPr>
            <a:lstStyle/>
            <a:p>
              <a:r>
                <a:rPr lang="en-US" sz="1000" dirty="0"/>
                <a:t>X2          X3</a:t>
              </a:r>
            </a:p>
          </p:txBody>
        </p:sp>
        <p:sp>
          <p:nvSpPr>
            <p:cNvPr id="23" name="Oval 22">
              <a:extLst>
                <a:ext uri="{FF2B5EF4-FFF2-40B4-BE49-F238E27FC236}">
                  <a16:creationId xmlns:a16="http://schemas.microsoft.com/office/drawing/2014/main" id="{F4FAEF6A-2DE1-8F57-61B2-1ACDB44E0A86}"/>
                </a:ext>
              </a:extLst>
            </p:cNvPr>
            <p:cNvSpPr/>
            <p:nvPr/>
          </p:nvSpPr>
          <p:spPr>
            <a:xfrm>
              <a:off x="10441280" y="1316004"/>
              <a:ext cx="45719"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5B23629-50C6-8F54-9DBB-48447CCC6FFA}"/>
                </a:ext>
              </a:extLst>
            </p:cNvPr>
            <p:cNvSpPr/>
            <p:nvPr/>
          </p:nvSpPr>
          <p:spPr>
            <a:xfrm>
              <a:off x="11049001" y="1316004"/>
              <a:ext cx="45719"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6441F6C3-6AB5-03B7-86F2-AF46AB91E567}"/>
              </a:ext>
            </a:extLst>
          </p:cNvPr>
          <p:cNvGrpSpPr/>
          <p:nvPr/>
        </p:nvGrpSpPr>
        <p:grpSpPr>
          <a:xfrm>
            <a:off x="6046075" y="2262353"/>
            <a:ext cx="2128345" cy="2146898"/>
            <a:chOff x="835224" y="3878168"/>
            <a:chExt cx="2664039" cy="2498114"/>
          </a:xfrm>
        </p:grpSpPr>
        <p:sp>
          <p:nvSpPr>
            <p:cNvPr id="26" name="TextBox 25">
              <a:extLst>
                <a:ext uri="{FF2B5EF4-FFF2-40B4-BE49-F238E27FC236}">
                  <a16:creationId xmlns:a16="http://schemas.microsoft.com/office/drawing/2014/main" id="{04847D36-8D1F-D620-CB5C-03A6673EF0D5}"/>
                </a:ext>
              </a:extLst>
            </p:cNvPr>
            <p:cNvSpPr txBox="1"/>
            <p:nvPr/>
          </p:nvSpPr>
          <p:spPr>
            <a:xfrm>
              <a:off x="2256013" y="4313223"/>
              <a:ext cx="790601" cy="246221"/>
            </a:xfrm>
            <a:prstGeom prst="rect">
              <a:avLst/>
            </a:prstGeom>
            <a:noFill/>
          </p:spPr>
          <p:txBody>
            <a:bodyPr wrap="none" rtlCol="0">
              <a:spAutoFit/>
            </a:bodyPr>
            <a:lstStyle/>
            <a:p>
              <a:r>
                <a:rPr lang="en-US" sz="1000" dirty="0"/>
                <a:t>X1          X3</a:t>
              </a:r>
            </a:p>
          </p:txBody>
        </p:sp>
        <p:grpSp>
          <p:nvGrpSpPr>
            <p:cNvPr id="28" name="Group 27">
              <a:extLst>
                <a:ext uri="{FF2B5EF4-FFF2-40B4-BE49-F238E27FC236}">
                  <a16:creationId xmlns:a16="http://schemas.microsoft.com/office/drawing/2014/main" id="{45DD6486-74C6-8405-3DDC-401392721F22}"/>
                </a:ext>
              </a:extLst>
            </p:cNvPr>
            <p:cNvGrpSpPr/>
            <p:nvPr/>
          </p:nvGrpSpPr>
          <p:grpSpPr>
            <a:xfrm>
              <a:off x="835224" y="3878168"/>
              <a:ext cx="2664039" cy="2498114"/>
              <a:chOff x="835224" y="3878168"/>
              <a:chExt cx="2664039" cy="2498114"/>
            </a:xfrm>
          </p:grpSpPr>
          <p:pic>
            <p:nvPicPr>
              <p:cNvPr id="29" name="Picture 28">
                <a:extLst>
                  <a:ext uri="{FF2B5EF4-FFF2-40B4-BE49-F238E27FC236}">
                    <a16:creationId xmlns:a16="http://schemas.microsoft.com/office/drawing/2014/main" id="{064A395D-C817-7B13-45E3-D2FF9CCA1CB4}"/>
                  </a:ext>
                </a:extLst>
              </p:cNvPr>
              <p:cNvPicPr>
                <a:picLocks noChangeAspect="1"/>
              </p:cNvPicPr>
              <p:nvPr/>
            </p:nvPicPr>
            <p:blipFill>
              <a:blip r:embed="rId6"/>
              <a:stretch>
                <a:fillRect/>
              </a:stretch>
            </p:blipFill>
            <p:spPr>
              <a:xfrm>
                <a:off x="835224" y="3878168"/>
                <a:ext cx="2664039" cy="2498114"/>
              </a:xfrm>
              <a:prstGeom prst="rect">
                <a:avLst/>
              </a:prstGeom>
            </p:spPr>
          </p:pic>
          <p:sp>
            <p:nvSpPr>
              <p:cNvPr id="30" name="Rectangle 29">
                <a:extLst>
                  <a:ext uri="{FF2B5EF4-FFF2-40B4-BE49-F238E27FC236}">
                    <a16:creationId xmlns:a16="http://schemas.microsoft.com/office/drawing/2014/main" id="{C558AE49-F29B-9DFF-1E63-F50738F77EEC}"/>
                  </a:ext>
                </a:extLst>
              </p:cNvPr>
              <p:cNvSpPr/>
              <p:nvPr/>
            </p:nvSpPr>
            <p:spPr>
              <a:xfrm>
                <a:off x="2804533" y="5700124"/>
                <a:ext cx="582672" cy="53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21EE971F-00B4-1879-0731-10491263C319}"/>
                </a:ext>
              </a:extLst>
            </p:cNvPr>
            <p:cNvSpPr txBox="1"/>
            <p:nvPr/>
          </p:nvSpPr>
          <p:spPr>
            <a:xfrm>
              <a:off x="1572171" y="5252559"/>
              <a:ext cx="1367682" cy="246221"/>
            </a:xfrm>
            <a:prstGeom prst="rect">
              <a:avLst/>
            </a:prstGeom>
            <a:noFill/>
          </p:spPr>
          <p:txBody>
            <a:bodyPr wrap="none" rtlCol="0">
              <a:spAutoFit/>
            </a:bodyPr>
            <a:lstStyle/>
            <a:p>
              <a:r>
                <a:rPr lang="en-US" sz="1000" dirty="0"/>
                <a:t>X2                            X4</a:t>
              </a:r>
            </a:p>
          </p:txBody>
        </p:sp>
      </p:grpSp>
      <p:sp>
        <p:nvSpPr>
          <p:cNvPr id="31" name="TextBox 30">
            <a:extLst>
              <a:ext uri="{FF2B5EF4-FFF2-40B4-BE49-F238E27FC236}">
                <a16:creationId xmlns:a16="http://schemas.microsoft.com/office/drawing/2014/main" id="{B6A55DA2-DE77-2FDD-A73F-8BE5240974DF}"/>
              </a:ext>
            </a:extLst>
          </p:cNvPr>
          <p:cNvSpPr txBox="1"/>
          <p:nvPr/>
        </p:nvSpPr>
        <p:spPr>
          <a:xfrm>
            <a:off x="6819538" y="2724736"/>
            <a:ext cx="739305" cy="246221"/>
          </a:xfrm>
          <a:prstGeom prst="rect">
            <a:avLst/>
          </a:prstGeom>
          <a:noFill/>
        </p:spPr>
        <p:txBody>
          <a:bodyPr wrap="none" rtlCol="0">
            <a:spAutoFit/>
          </a:bodyPr>
          <a:lstStyle/>
          <a:p>
            <a:r>
              <a:rPr lang="en-US" sz="1000" dirty="0"/>
              <a:t>X1          X3</a:t>
            </a:r>
          </a:p>
        </p:txBody>
      </p:sp>
      <p:sp>
        <p:nvSpPr>
          <p:cNvPr id="32" name="TextBox 31">
            <a:extLst>
              <a:ext uri="{FF2B5EF4-FFF2-40B4-BE49-F238E27FC236}">
                <a16:creationId xmlns:a16="http://schemas.microsoft.com/office/drawing/2014/main" id="{F89E42AE-D9FF-2CA6-1FFD-CFC7E258A2CA}"/>
              </a:ext>
            </a:extLst>
          </p:cNvPr>
          <p:cNvSpPr txBox="1"/>
          <p:nvPr/>
        </p:nvSpPr>
        <p:spPr>
          <a:xfrm>
            <a:off x="7753471" y="4604222"/>
            <a:ext cx="841897" cy="276999"/>
          </a:xfrm>
          <a:prstGeom prst="rect">
            <a:avLst/>
          </a:prstGeom>
          <a:noFill/>
        </p:spPr>
        <p:txBody>
          <a:bodyPr wrap="none" rtlCol="0">
            <a:spAutoFit/>
          </a:bodyPr>
          <a:lstStyle/>
          <a:p>
            <a:r>
              <a:rPr lang="en-US" sz="1200" dirty="0"/>
              <a:t>{1,2}, {3,4}</a:t>
            </a:r>
          </a:p>
        </p:txBody>
      </p:sp>
      <p:sp>
        <p:nvSpPr>
          <p:cNvPr id="33" name="Slide Number Placeholder 32">
            <a:extLst>
              <a:ext uri="{FF2B5EF4-FFF2-40B4-BE49-F238E27FC236}">
                <a16:creationId xmlns:a16="http://schemas.microsoft.com/office/drawing/2014/main" id="{4A4B49D7-1282-157B-3442-38D1EAAD6ADB}"/>
              </a:ext>
            </a:extLst>
          </p:cNvPr>
          <p:cNvSpPr>
            <a:spLocks noGrp="1"/>
          </p:cNvSpPr>
          <p:nvPr>
            <p:ph type="sldNum" sz="quarter" idx="12"/>
          </p:nvPr>
        </p:nvSpPr>
        <p:spPr/>
        <p:txBody>
          <a:bodyPr/>
          <a:lstStyle/>
          <a:p>
            <a:fld id="{B82CCC60-E8CD-4174-8B1A-7DF615B22EEF}" type="slidenum">
              <a:rPr lang="en-US" smtClean="0"/>
              <a:pPr/>
              <a:t>11</a:t>
            </a:fld>
            <a:endParaRPr lang="en-US"/>
          </a:p>
        </p:txBody>
      </p:sp>
    </p:spTree>
    <p:extLst>
      <p:ext uri="{BB962C8B-B14F-4D97-AF65-F5344CB8AC3E}">
        <p14:creationId xmlns:p14="http://schemas.microsoft.com/office/powerpoint/2010/main" val="262390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A58E-BAA4-F1E1-E884-FB1E6E969407}"/>
              </a:ext>
            </a:extLst>
          </p:cNvPr>
          <p:cNvSpPr>
            <a:spLocks noGrp="1"/>
          </p:cNvSpPr>
          <p:nvPr>
            <p:ph type="title"/>
          </p:nvPr>
        </p:nvSpPr>
        <p:spPr/>
        <p:txBody>
          <a:bodyPr>
            <a:noAutofit/>
          </a:bodyPr>
          <a:lstStyle/>
          <a:p>
            <a:r>
              <a:rPr lang="en-US" sz="2400" dirty="0"/>
              <a:t>3.2 DTL: Disease-specific variants detections</a:t>
            </a:r>
          </a:p>
        </p:txBody>
      </p:sp>
      <p:sp>
        <p:nvSpPr>
          <p:cNvPr id="4" name="Content Placeholder 2">
            <a:extLst>
              <a:ext uri="{FF2B5EF4-FFF2-40B4-BE49-F238E27FC236}">
                <a16:creationId xmlns:a16="http://schemas.microsoft.com/office/drawing/2014/main" id="{D93420E7-ADA0-1358-9EC8-14CC7732E9CA}"/>
              </a:ext>
            </a:extLst>
          </p:cNvPr>
          <p:cNvSpPr txBox="1">
            <a:spLocks/>
          </p:cNvSpPr>
          <p:nvPr/>
        </p:nvSpPr>
        <p:spPr>
          <a:xfrm>
            <a:off x="2392107" y="1094974"/>
            <a:ext cx="6641536" cy="39184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Smart idea: Credible Sets </a:t>
            </a:r>
          </a:p>
          <a:p>
            <a:pPr lvl="1"/>
            <a:r>
              <a:rPr lang="en-US" sz="1200" dirty="0"/>
              <a:t>Definition: A 95% Credible Sets (CS) of variables is a set that has &gt; 95% probability of containing at least one non-zero effect size </a:t>
            </a:r>
          </a:p>
          <a:p>
            <a:pPr lvl="1"/>
            <a:r>
              <a:rPr lang="en-US" sz="1200" dirty="0"/>
              <a:t>Hope to report as many CSs as possible, each as small as possible.</a:t>
            </a:r>
            <a:endParaRPr lang="en-US" sz="1600" b="1" dirty="0"/>
          </a:p>
          <a:p>
            <a:r>
              <a:rPr lang="en-US" sz="1600" b="1" dirty="0"/>
              <a:t>SuSiE</a:t>
            </a:r>
            <a:r>
              <a:rPr lang="en-US" sz="1600" dirty="0"/>
              <a:t>: Sum of Single Effects. </a:t>
            </a:r>
          </a:p>
          <a:p>
            <a:pPr lvl="1"/>
            <a:r>
              <a:rPr lang="en-US" sz="1200" dirty="0"/>
              <a:t>Input: individual genotype or GWAS summary statistics</a:t>
            </a:r>
          </a:p>
          <a:p>
            <a:pPr lvl="1"/>
            <a:r>
              <a:rPr lang="en-US" sz="1200" dirty="0"/>
              <a:t>Output: a number of “Credible Sets” (CSs), which highly likely contain a variable with non-zero effects, meanwhile being as small as possible. PIP: posterior inclusion probability</a:t>
            </a:r>
          </a:p>
        </p:txBody>
      </p:sp>
      <p:pic>
        <p:nvPicPr>
          <p:cNvPr id="5" name="Picture 4">
            <a:extLst>
              <a:ext uri="{FF2B5EF4-FFF2-40B4-BE49-F238E27FC236}">
                <a16:creationId xmlns:a16="http://schemas.microsoft.com/office/drawing/2014/main" id="{A8EFD9AE-35EA-78A0-F02A-B84017DD10D8}"/>
              </a:ext>
            </a:extLst>
          </p:cNvPr>
          <p:cNvPicPr>
            <a:picLocks noChangeAspect="1"/>
          </p:cNvPicPr>
          <p:nvPr/>
        </p:nvPicPr>
        <p:blipFill>
          <a:blip r:embed="rId3"/>
          <a:stretch>
            <a:fillRect/>
          </a:stretch>
        </p:blipFill>
        <p:spPr>
          <a:xfrm>
            <a:off x="3214768" y="3166200"/>
            <a:ext cx="4087369" cy="1847234"/>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C3870443-7623-6AEC-C2E1-02D4A27642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6" name="Slide Number Placeholder 5">
            <a:extLst>
              <a:ext uri="{FF2B5EF4-FFF2-40B4-BE49-F238E27FC236}">
                <a16:creationId xmlns:a16="http://schemas.microsoft.com/office/drawing/2014/main" id="{F65E1C88-06AA-6F1D-BFD2-7F4CDD0D32D1}"/>
              </a:ext>
            </a:extLst>
          </p:cNvPr>
          <p:cNvSpPr>
            <a:spLocks noGrp="1"/>
          </p:cNvSpPr>
          <p:nvPr>
            <p:ph type="sldNum" sz="quarter" idx="12"/>
          </p:nvPr>
        </p:nvSpPr>
        <p:spPr/>
        <p:txBody>
          <a:bodyPr/>
          <a:lstStyle/>
          <a:p>
            <a:fld id="{B82CCC60-E8CD-4174-8B1A-7DF615B22EEF}" type="slidenum">
              <a:rPr lang="en-US" smtClean="0"/>
              <a:pPr/>
              <a:t>12</a:t>
            </a:fld>
            <a:endParaRPr lang="en-US"/>
          </a:p>
        </p:txBody>
      </p:sp>
    </p:spTree>
    <p:extLst>
      <p:ext uri="{BB962C8B-B14F-4D97-AF65-F5344CB8AC3E}">
        <p14:creationId xmlns:p14="http://schemas.microsoft.com/office/powerpoint/2010/main" val="1083591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7BAF-B03B-7219-E577-4A29DF248859}"/>
              </a:ext>
            </a:extLst>
          </p:cNvPr>
          <p:cNvSpPr>
            <a:spLocks noGrp="1"/>
          </p:cNvSpPr>
          <p:nvPr>
            <p:ph type="title"/>
          </p:nvPr>
        </p:nvSpPr>
        <p:spPr/>
        <p:txBody>
          <a:bodyPr>
            <a:noAutofit/>
          </a:bodyPr>
          <a:lstStyle/>
          <a:p>
            <a:r>
              <a:rPr lang="en-US" sz="2400" dirty="0"/>
              <a:t>3.2 DTL: Disease-specific variants detections</a:t>
            </a:r>
          </a:p>
        </p:txBody>
      </p:sp>
      <p:sp>
        <p:nvSpPr>
          <p:cNvPr id="3" name="Content Placeholder 2">
            <a:extLst>
              <a:ext uri="{FF2B5EF4-FFF2-40B4-BE49-F238E27FC236}">
                <a16:creationId xmlns:a16="http://schemas.microsoft.com/office/drawing/2014/main" id="{1C9EBC9C-2640-B7BA-AECF-AB0613B61542}"/>
              </a:ext>
            </a:extLst>
          </p:cNvPr>
          <p:cNvSpPr>
            <a:spLocks noGrp="1"/>
          </p:cNvSpPr>
          <p:nvPr>
            <p:ph idx="1"/>
          </p:nvPr>
        </p:nvSpPr>
        <p:spPr>
          <a:xfrm>
            <a:off x="2389238" y="1268361"/>
            <a:ext cx="6304935" cy="2575946"/>
          </a:xfrm>
        </p:spPr>
        <p:txBody>
          <a:bodyPr>
            <a:normAutofit/>
          </a:bodyPr>
          <a:lstStyle/>
          <a:p>
            <a:r>
              <a:rPr lang="en-US" sz="1600" dirty="0"/>
              <a:t>Limitation of SuSiE: it gives the same prior probability to all SNPs</a:t>
            </a:r>
          </a:p>
          <a:p>
            <a:pPr lvl="1"/>
            <a:r>
              <a:rPr lang="en-US" sz="1600" dirty="0"/>
              <a:t>Nonsynonymous mutations &gt;&gt; synonymous</a:t>
            </a:r>
          </a:p>
          <a:p>
            <a:pPr lvl="1"/>
            <a:r>
              <a:rPr lang="en-US" sz="1600" dirty="0"/>
              <a:t>Coding region mutations &gt; noncoding regions mutations </a:t>
            </a:r>
          </a:p>
          <a:p>
            <a:r>
              <a:rPr lang="en-US" sz="1600" b="1" dirty="0"/>
              <a:t>Polyfun</a:t>
            </a:r>
            <a:r>
              <a:rPr lang="en-US" sz="1600" dirty="0"/>
              <a:t>: weight SNPs by their </a:t>
            </a:r>
            <a:r>
              <a:rPr lang="en-US" sz="1600" dirty="0">
                <a:solidFill>
                  <a:srgbClr val="FF0000"/>
                </a:solidFill>
              </a:rPr>
              <a:t>functional biological annotations</a:t>
            </a:r>
          </a:p>
          <a:p>
            <a:pPr lvl="1"/>
            <a:r>
              <a:rPr lang="en-US" sz="1600" dirty="0"/>
              <a:t>Input: hundreds/thousands of functional biological annotations</a:t>
            </a:r>
          </a:p>
          <a:p>
            <a:pPr lvl="1"/>
            <a:r>
              <a:rPr lang="en-US" sz="1600" dirty="0"/>
              <a:t>Output: per-SNP heritability, which can be regarded as the prior causal probability</a:t>
            </a:r>
          </a:p>
        </p:txBody>
      </p:sp>
      <p:grpSp>
        <p:nvGrpSpPr>
          <p:cNvPr id="4" name="Group 3">
            <a:extLst>
              <a:ext uri="{FF2B5EF4-FFF2-40B4-BE49-F238E27FC236}">
                <a16:creationId xmlns:a16="http://schemas.microsoft.com/office/drawing/2014/main" id="{64784F44-C1E3-F9E4-8937-792A51E09928}"/>
              </a:ext>
            </a:extLst>
          </p:cNvPr>
          <p:cNvGrpSpPr/>
          <p:nvPr/>
        </p:nvGrpSpPr>
        <p:grpSpPr>
          <a:xfrm>
            <a:off x="3552187" y="3359724"/>
            <a:ext cx="3502596" cy="1449040"/>
            <a:chOff x="8389668" y="1926963"/>
            <a:chExt cx="3502596" cy="1449040"/>
          </a:xfrm>
        </p:grpSpPr>
        <p:grpSp>
          <p:nvGrpSpPr>
            <p:cNvPr id="5" name="Group 4">
              <a:extLst>
                <a:ext uri="{FF2B5EF4-FFF2-40B4-BE49-F238E27FC236}">
                  <a16:creationId xmlns:a16="http://schemas.microsoft.com/office/drawing/2014/main" id="{0F0C6F10-2BF8-09CD-94C2-5B9CD313EA7F}"/>
                </a:ext>
              </a:extLst>
            </p:cNvPr>
            <p:cNvGrpSpPr/>
            <p:nvPr/>
          </p:nvGrpSpPr>
          <p:grpSpPr>
            <a:xfrm>
              <a:off x="8389668" y="2134227"/>
              <a:ext cx="1748818" cy="1241776"/>
              <a:chOff x="8389668" y="2134227"/>
              <a:chExt cx="1748818" cy="1241776"/>
            </a:xfrm>
          </p:grpSpPr>
          <p:cxnSp>
            <p:nvCxnSpPr>
              <p:cNvPr id="28" name="Straight Arrow Connector 27">
                <a:extLst>
                  <a:ext uri="{FF2B5EF4-FFF2-40B4-BE49-F238E27FC236}">
                    <a16:creationId xmlns:a16="http://schemas.microsoft.com/office/drawing/2014/main" id="{615112B1-4C0A-70F8-FD1F-AE6F5BC4BF30}"/>
                  </a:ext>
                </a:extLst>
              </p:cNvPr>
              <p:cNvCxnSpPr/>
              <p:nvPr/>
            </p:nvCxnSpPr>
            <p:spPr>
              <a:xfrm>
                <a:off x="8930640" y="3281680"/>
                <a:ext cx="1207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67FAE4-8D18-FE2A-4D79-CCE6B1D2E8BC}"/>
                  </a:ext>
                </a:extLst>
              </p:cNvPr>
              <p:cNvCxnSpPr>
                <a:cxnSpLocks/>
              </p:cNvCxnSpPr>
              <p:nvPr/>
            </p:nvCxnSpPr>
            <p:spPr>
              <a:xfrm flipV="1">
                <a:off x="8930640" y="2682240"/>
                <a:ext cx="0" cy="59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C1A3A1E-A93A-6E79-CA3E-B851CF8B2DE3}"/>
                  </a:ext>
                </a:extLst>
              </p:cNvPr>
              <p:cNvSpPr/>
              <p:nvPr/>
            </p:nvSpPr>
            <p:spPr>
              <a:xfrm>
                <a:off x="9029752" y="3001542"/>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0143B24D-0B57-6FD0-533F-E918D40E0B77}"/>
                  </a:ext>
                </a:extLst>
              </p:cNvPr>
              <p:cNvSpPr/>
              <p:nvPr/>
            </p:nvSpPr>
            <p:spPr>
              <a:xfrm>
                <a:off x="9151013"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20B30EB9-D8F5-7756-0A09-73D33AF4D481}"/>
                  </a:ext>
                </a:extLst>
              </p:cNvPr>
              <p:cNvSpPr/>
              <p:nvPr/>
            </p:nvSpPr>
            <p:spPr>
              <a:xfrm>
                <a:off x="9673599"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AAD7207C-4B19-BEAD-3967-33BE7153B553}"/>
                  </a:ext>
                </a:extLst>
              </p:cNvPr>
              <p:cNvSpPr/>
              <p:nvPr/>
            </p:nvSpPr>
            <p:spPr>
              <a:xfrm>
                <a:off x="9802821" y="3041948"/>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0966B698-A9D8-7E9B-3A8E-C052F40A9ABD}"/>
                  </a:ext>
                </a:extLst>
              </p:cNvPr>
              <p:cNvSpPr/>
              <p:nvPr/>
            </p:nvSpPr>
            <p:spPr>
              <a:xfrm>
                <a:off x="9412306"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4AA9AA68-1E08-4CAE-CE08-C58BBFC29457}"/>
                  </a:ext>
                </a:extLst>
              </p:cNvPr>
              <p:cNvSpPr txBox="1"/>
              <p:nvPr/>
            </p:nvSpPr>
            <p:spPr>
              <a:xfrm rot="16200000">
                <a:off x="8379448" y="2878431"/>
                <a:ext cx="748923" cy="246221"/>
              </a:xfrm>
              <a:prstGeom prst="rect">
                <a:avLst/>
              </a:prstGeom>
              <a:noFill/>
            </p:spPr>
            <p:txBody>
              <a:bodyPr wrap="none" rtlCol="0">
                <a:spAutoFit/>
              </a:bodyPr>
              <a:lstStyle/>
              <a:p>
                <a:r>
                  <a:rPr lang="en-US" sz="1000" dirty="0"/>
                  <a:t>-log10(p)</a:t>
                </a:r>
              </a:p>
            </p:txBody>
          </p:sp>
          <p:sp>
            <p:nvSpPr>
              <p:cNvPr id="36" name="Rectangle 35">
                <a:extLst>
                  <a:ext uri="{FF2B5EF4-FFF2-40B4-BE49-F238E27FC236}">
                    <a16:creationId xmlns:a16="http://schemas.microsoft.com/office/drawing/2014/main" id="{FD33175E-04E4-1469-B92C-C8B0D16C2A88}"/>
                  </a:ext>
                </a:extLst>
              </p:cNvPr>
              <p:cNvSpPr/>
              <p:nvPr/>
            </p:nvSpPr>
            <p:spPr>
              <a:xfrm>
                <a:off x="9228047" y="2201349"/>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632F7634-18C0-3812-8AFC-DDA6EB659FF4}"/>
                  </a:ext>
                </a:extLst>
              </p:cNvPr>
              <p:cNvSpPr/>
              <p:nvPr/>
            </p:nvSpPr>
            <p:spPr>
              <a:xfrm>
                <a:off x="9392636" y="2201349"/>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D5E6E2-3AF2-2BB8-754E-FB3D238D78CC}"/>
                  </a:ext>
                </a:extLst>
              </p:cNvPr>
              <p:cNvSpPr/>
              <p:nvPr/>
            </p:nvSpPr>
            <p:spPr>
              <a:xfrm>
                <a:off x="9557225" y="2201349"/>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CA6DC51B-4D26-0576-819C-27C43EBD3603}"/>
                  </a:ext>
                </a:extLst>
              </p:cNvPr>
              <p:cNvSpPr/>
              <p:nvPr/>
            </p:nvSpPr>
            <p:spPr>
              <a:xfrm>
                <a:off x="9228047" y="2365506"/>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88E1B01-DDDD-138B-295F-DFF7FE2FC7C8}"/>
                  </a:ext>
                </a:extLst>
              </p:cNvPr>
              <p:cNvSpPr/>
              <p:nvPr/>
            </p:nvSpPr>
            <p:spPr>
              <a:xfrm>
                <a:off x="9392636" y="2365506"/>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DBC527C6-9E2C-0897-0A37-2DCEC41F5396}"/>
                  </a:ext>
                </a:extLst>
              </p:cNvPr>
              <p:cNvSpPr/>
              <p:nvPr/>
            </p:nvSpPr>
            <p:spPr>
              <a:xfrm>
                <a:off x="9557225" y="2365506"/>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A26FD-4BEF-0630-62BE-BFC0457DB971}"/>
                  </a:ext>
                </a:extLst>
              </p:cNvPr>
              <p:cNvSpPr/>
              <p:nvPr/>
            </p:nvSpPr>
            <p:spPr>
              <a:xfrm>
                <a:off x="9228047" y="2517857"/>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BE83AF8-3B30-53DE-C8FA-5263B22399A8}"/>
                  </a:ext>
                </a:extLst>
              </p:cNvPr>
              <p:cNvSpPr/>
              <p:nvPr/>
            </p:nvSpPr>
            <p:spPr>
              <a:xfrm>
                <a:off x="9392636" y="2517857"/>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29B4860-AC8B-1543-A2CA-BED3960AB808}"/>
                  </a:ext>
                </a:extLst>
              </p:cNvPr>
              <p:cNvSpPr/>
              <p:nvPr/>
            </p:nvSpPr>
            <p:spPr>
              <a:xfrm>
                <a:off x="9557225" y="2517857"/>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70609CED-41B1-A672-B669-D4ADD9357B34}"/>
                  </a:ext>
                </a:extLst>
              </p:cNvPr>
              <p:cNvSpPr txBox="1"/>
              <p:nvPr/>
            </p:nvSpPr>
            <p:spPr>
              <a:xfrm>
                <a:off x="8389668" y="2134227"/>
                <a:ext cx="864339" cy="553998"/>
              </a:xfrm>
              <a:prstGeom prst="rect">
                <a:avLst/>
              </a:prstGeom>
              <a:noFill/>
            </p:spPr>
            <p:txBody>
              <a:bodyPr wrap="none" rtlCol="0">
                <a:spAutoFit/>
              </a:bodyPr>
              <a:lstStyle/>
              <a:p>
                <a:r>
                  <a:rPr lang="en-US" sz="1000" dirty="0"/>
                  <a:t>Coding</a:t>
                </a:r>
              </a:p>
              <a:p>
                <a:r>
                  <a:rPr lang="en-US" sz="1000" dirty="0"/>
                  <a:t>Intron</a:t>
                </a:r>
              </a:p>
              <a:p>
                <a:r>
                  <a:rPr lang="en-US" sz="1000" dirty="0"/>
                  <a:t>Conserved</a:t>
                </a:r>
              </a:p>
            </p:txBody>
          </p:sp>
          <p:cxnSp>
            <p:nvCxnSpPr>
              <p:cNvPr id="46" name="Straight Arrow Connector 45">
                <a:extLst>
                  <a:ext uri="{FF2B5EF4-FFF2-40B4-BE49-F238E27FC236}">
                    <a16:creationId xmlns:a16="http://schemas.microsoft.com/office/drawing/2014/main" id="{A101027B-A3AF-B654-F419-C6E12B1F5D3E}"/>
                  </a:ext>
                </a:extLst>
              </p:cNvPr>
              <p:cNvCxnSpPr>
                <a:cxnSpLocks/>
              </p:cNvCxnSpPr>
              <p:nvPr/>
            </p:nvCxnSpPr>
            <p:spPr>
              <a:xfrm flipH="1">
                <a:off x="9251468" y="2633472"/>
                <a:ext cx="38836" cy="14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6251DAF-1ABD-FA32-B0ED-623B3FCF9FAF}"/>
                  </a:ext>
                </a:extLst>
              </p:cNvPr>
              <p:cNvCxnSpPr>
                <a:stCxn id="43" idx="2"/>
                <a:endCxn id="34" idx="0"/>
              </p:cNvCxnSpPr>
              <p:nvPr/>
            </p:nvCxnSpPr>
            <p:spPr>
              <a:xfrm>
                <a:off x="9474931" y="2609297"/>
                <a:ext cx="14402" cy="16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1B9EA11-7AF8-C2FC-AE29-0294376B02C0}"/>
                  </a:ext>
                </a:extLst>
              </p:cNvPr>
              <p:cNvCxnSpPr>
                <a:stCxn id="44" idx="2"/>
                <a:endCxn id="32" idx="0"/>
              </p:cNvCxnSpPr>
              <p:nvPr/>
            </p:nvCxnSpPr>
            <p:spPr>
              <a:xfrm>
                <a:off x="9639520" y="2609297"/>
                <a:ext cx="111106" cy="16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102F43F9-6F4F-A1C4-6990-D1B1E73D50D5}"/>
                </a:ext>
              </a:extLst>
            </p:cNvPr>
            <p:cNvGrpSpPr/>
            <p:nvPr/>
          </p:nvGrpSpPr>
          <p:grpSpPr>
            <a:xfrm>
              <a:off x="10143446" y="1926963"/>
              <a:ext cx="1748818" cy="1449040"/>
              <a:chOff x="10143446" y="1926963"/>
              <a:chExt cx="1748818" cy="1449040"/>
            </a:xfrm>
          </p:grpSpPr>
          <p:cxnSp>
            <p:nvCxnSpPr>
              <p:cNvPr id="7" name="Straight Arrow Connector 6">
                <a:extLst>
                  <a:ext uri="{FF2B5EF4-FFF2-40B4-BE49-F238E27FC236}">
                    <a16:creationId xmlns:a16="http://schemas.microsoft.com/office/drawing/2014/main" id="{9B923A68-169D-0A6B-BD3F-CF713D1CEBC4}"/>
                  </a:ext>
                </a:extLst>
              </p:cNvPr>
              <p:cNvCxnSpPr/>
              <p:nvPr/>
            </p:nvCxnSpPr>
            <p:spPr>
              <a:xfrm>
                <a:off x="10684418" y="3281680"/>
                <a:ext cx="1207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618981F-D2C0-2719-CE2B-A4DE26345E85}"/>
                  </a:ext>
                </a:extLst>
              </p:cNvPr>
              <p:cNvCxnSpPr>
                <a:cxnSpLocks/>
              </p:cNvCxnSpPr>
              <p:nvPr/>
            </p:nvCxnSpPr>
            <p:spPr>
              <a:xfrm flipV="1">
                <a:off x="10684418" y="2682240"/>
                <a:ext cx="0" cy="59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E5EE2BB-C37A-7243-2835-C2F6F13204BD}"/>
                  </a:ext>
                </a:extLst>
              </p:cNvPr>
              <p:cNvSpPr/>
              <p:nvPr/>
            </p:nvSpPr>
            <p:spPr>
              <a:xfrm>
                <a:off x="10783530" y="3001542"/>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68D44731-00D5-EDF5-0207-D1915435C500}"/>
                  </a:ext>
                </a:extLst>
              </p:cNvPr>
              <p:cNvSpPr/>
              <p:nvPr/>
            </p:nvSpPr>
            <p:spPr>
              <a:xfrm>
                <a:off x="10904791"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EEFEAAE-8B0C-2FD2-61E8-7970EF8619B6}"/>
                  </a:ext>
                </a:extLst>
              </p:cNvPr>
              <p:cNvSpPr/>
              <p:nvPr/>
            </p:nvSpPr>
            <p:spPr>
              <a:xfrm>
                <a:off x="11427377"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DA088F02-F309-0CCD-917A-EBB3A496D7DC}"/>
                  </a:ext>
                </a:extLst>
              </p:cNvPr>
              <p:cNvSpPr/>
              <p:nvPr/>
            </p:nvSpPr>
            <p:spPr>
              <a:xfrm>
                <a:off x="11556599" y="3041948"/>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3621B912-B4AC-42EC-CB88-13791C75D73D}"/>
                  </a:ext>
                </a:extLst>
              </p:cNvPr>
              <p:cNvSpPr/>
              <p:nvPr/>
            </p:nvSpPr>
            <p:spPr>
              <a:xfrm>
                <a:off x="11166084" y="2546718"/>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C715AF3-A909-574C-5E3E-DC5BB769DAD1}"/>
                  </a:ext>
                </a:extLst>
              </p:cNvPr>
              <p:cNvSpPr txBox="1"/>
              <p:nvPr/>
            </p:nvSpPr>
            <p:spPr>
              <a:xfrm rot="16200000">
                <a:off x="10133226" y="2878431"/>
                <a:ext cx="748923" cy="246221"/>
              </a:xfrm>
              <a:prstGeom prst="rect">
                <a:avLst/>
              </a:prstGeom>
              <a:noFill/>
            </p:spPr>
            <p:txBody>
              <a:bodyPr wrap="none" rtlCol="0">
                <a:spAutoFit/>
              </a:bodyPr>
              <a:lstStyle/>
              <a:p>
                <a:r>
                  <a:rPr lang="en-US" sz="1000" dirty="0"/>
                  <a:t>-log10(p)</a:t>
                </a:r>
              </a:p>
            </p:txBody>
          </p:sp>
          <p:sp>
            <p:nvSpPr>
              <p:cNvPr id="15" name="Rectangle 14">
                <a:extLst>
                  <a:ext uri="{FF2B5EF4-FFF2-40B4-BE49-F238E27FC236}">
                    <a16:creationId xmlns:a16="http://schemas.microsoft.com/office/drawing/2014/main" id="{754CE4B4-4B52-D5E0-1544-E94481340943}"/>
                  </a:ext>
                </a:extLst>
              </p:cNvPr>
              <p:cNvSpPr/>
              <p:nvPr/>
            </p:nvSpPr>
            <p:spPr>
              <a:xfrm>
                <a:off x="10981825" y="1994085"/>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64F5FECC-9AE0-6EBB-D043-A00BDD3E7146}"/>
                  </a:ext>
                </a:extLst>
              </p:cNvPr>
              <p:cNvSpPr/>
              <p:nvPr/>
            </p:nvSpPr>
            <p:spPr>
              <a:xfrm>
                <a:off x="11146414" y="1994085"/>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50FAB4-13F7-9AFD-DAE4-5DADEB4F5635}"/>
                  </a:ext>
                </a:extLst>
              </p:cNvPr>
              <p:cNvSpPr/>
              <p:nvPr/>
            </p:nvSpPr>
            <p:spPr>
              <a:xfrm>
                <a:off x="11311003" y="1994085"/>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D8441D8E-5A12-6F73-9645-063932C2FEF1}"/>
                  </a:ext>
                </a:extLst>
              </p:cNvPr>
              <p:cNvSpPr/>
              <p:nvPr/>
            </p:nvSpPr>
            <p:spPr>
              <a:xfrm>
                <a:off x="10981825" y="2158242"/>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52FA54-9EC5-B39E-DB25-457CCE1B89C2}"/>
                  </a:ext>
                </a:extLst>
              </p:cNvPr>
              <p:cNvSpPr/>
              <p:nvPr/>
            </p:nvSpPr>
            <p:spPr>
              <a:xfrm>
                <a:off x="11146414" y="2158242"/>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31B6DF94-E5F8-2123-529E-3E977EA4863C}"/>
                  </a:ext>
                </a:extLst>
              </p:cNvPr>
              <p:cNvSpPr/>
              <p:nvPr/>
            </p:nvSpPr>
            <p:spPr>
              <a:xfrm>
                <a:off x="11311003" y="2158242"/>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FF8F1-249B-538F-8735-609DED7E8C5F}"/>
                  </a:ext>
                </a:extLst>
              </p:cNvPr>
              <p:cNvSpPr/>
              <p:nvPr/>
            </p:nvSpPr>
            <p:spPr>
              <a:xfrm>
                <a:off x="10981825" y="2310593"/>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ADA30896-F576-6924-6530-632DD0BCB3C7}"/>
                  </a:ext>
                </a:extLst>
              </p:cNvPr>
              <p:cNvSpPr/>
              <p:nvPr/>
            </p:nvSpPr>
            <p:spPr>
              <a:xfrm>
                <a:off x="11146414" y="2310593"/>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9491F8-E792-EEBA-3914-8BD0609E7645}"/>
                  </a:ext>
                </a:extLst>
              </p:cNvPr>
              <p:cNvSpPr/>
              <p:nvPr/>
            </p:nvSpPr>
            <p:spPr>
              <a:xfrm>
                <a:off x="11311003" y="2310593"/>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35D16F85-8F04-91E6-C40F-402E05EDE79D}"/>
                  </a:ext>
                </a:extLst>
              </p:cNvPr>
              <p:cNvSpPr txBox="1"/>
              <p:nvPr/>
            </p:nvSpPr>
            <p:spPr>
              <a:xfrm>
                <a:off x="10143446" y="1926963"/>
                <a:ext cx="864339" cy="553998"/>
              </a:xfrm>
              <a:prstGeom prst="rect">
                <a:avLst/>
              </a:prstGeom>
              <a:noFill/>
            </p:spPr>
            <p:txBody>
              <a:bodyPr wrap="none" rtlCol="0">
                <a:spAutoFit/>
              </a:bodyPr>
              <a:lstStyle/>
              <a:p>
                <a:r>
                  <a:rPr lang="en-US" sz="1000" dirty="0"/>
                  <a:t>Coding</a:t>
                </a:r>
              </a:p>
              <a:p>
                <a:r>
                  <a:rPr lang="en-US" sz="1000" dirty="0"/>
                  <a:t>Intron</a:t>
                </a:r>
              </a:p>
              <a:p>
                <a:r>
                  <a:rPr lang="en-US" sz="1000" dirty="0"/>
                  <a:t>Conserved</a:t>
                </a:r>
              </a:p>
            </p:txBody>
          </p:sp>
          <p:cxnSp>
            <p:nvCxnSpPr>
              <p:cNvPr id="25" name="Straight Arrow Connector 24">
                <a:extLst>
                  <a:ext uri="{FF2B5EF4-FFF2-40B4-BE49-F238E27FC236}">
                    <a16:creationId xmlns:a16="http://schemas.microsoft.com/office/drawing/2014/main" id="{77FE8779-5E62-E8F1-5D1D-A6692197D8EF}"/>
                  </a:ext>
                </a:extLst>
              </p:cNvPr>
              <p:cNvCxnSpPr>
                <a:cxnSpLocks/>
                <a:stCxn id="21" idx="2"/>
              </p:cNvCxnSpPr>
              <p:nvPr/>
            </p:nvCxnSpPr>
            <p:spPr>
              <a:xfrm flipH="1">
                <a:off x="11005246" y="2402033"/>
                <a:ext cx="58874" cy="373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ED20CB-A90D-74CA-A041-CA68CFC82091}"/>
                  </a:ext>
                </a:extLst>
              </p:cNvPr>
              <p:cNvCxnSpPr>
                <a:stCxn id="22" idx="2"/>
                <a:endCxn id="13" idx="0"/>
              </p:cNvCxnSpPr>
              <p:nvPr/>
            </p:nvCxnSpPr>
            <p:spPr>
              <a:xfrm>
                <a:off x="11228709" y="2402033"/>
                <a:ext cx="14402" cy="14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5DE0A9-59AC-84EC-95B1-9069485DC5CD}"/>
                  </a:ext>
                </a:extLst>
              </p:cNvPr>
              <p:cNvCxnSpPr>
                <a:stCxn id="23" idx="2"/>
                <a:endCxn id="11" idx="0"/>
              </p:cNvCxnSpPr>
              <p:nvPr/>
            </p:nvCxnSpPr>
            <p:spPr>
              <a:xfrm>
                <a:off x="11393298" y="2402033"/>
                <a:ext cx="111106" cy="376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51" name="Picture 50" descr="Shape&#10;&#10;Description automatically generated with medium confidence">
            <a:extLst>
              <a:ext uri="{FF2B5EF4-FFF2-40B4-BE49-F238E27FC236}">
                <a16:creationId xmlns:a16="http://schemas.microsoft.com/office/drawing/2014/main" id="{0208553F-9F09-B5F0-25D4-E8EBFFFBCF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9" name="Slide Number Placeholder 48">
            <a:extLst>
              <a:ext uri="{FF2B5EF4-FFF2-40B4-BE49-F238E27FC236}">
                <a16:creationId xmlns:a16="http://schemas.microsoft.com/office/drawing/2014/main" id="{0F6089A9-CCA4-704C-42C6-5CBABCD9C2B9}"/>
              </a:ext>
            </a:extLst>
          </p:cNvPr>
          <p:cNvSpPr>
            <a:spLocks noGrp="1"/>
          </p:cNvSpPr>
          <p:nvPr>
            <p:ph type="sldNum" sz="quarter" idx="12"/>
          </p:nvPr>
        </p:nvSpPr>
        <p:spPr/>
        <p:txBody>
          <a:bodyPr/>
          <a:lstStyle/>
          <a:p>
            <a:fld id="{B82CCC60-E8CD-4174-8B1A-7DF615B22EEF}" type="slidenum">
              <a:rPr lang="en-US" smtClean="0"/>
              <a:pPr/>
              <a:t>13</a:t>
            </a:fld>
            <a:endParaRPr lang="en-US"/>
          </a:p>
        </p:txBody>
      </p:sp>
    </p:spTree>
    <p:extLst>
      <p:ext uri="{BB962C8B-B14F-4D97-AF65-F5344CB8AC3E}">
        <p14:creationId xmlns:p14="http://schemas.microsoft.com/office/powerpoint/2010/main" val="100206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34CE-6FB2-F79D-ADFC-58A3D52834D7}"/>
              </a:ext>
            </a:extLst>
          </p:cNvPr>
          <p:cNvSpPr>
            <a:spLocks noGrp="1"/>
          </p:cNvSpPr>
          <p:nvPr>
            <p:ph type="title"/>
          </p:nvPr>
        </p:nvSpPr>
        <p:spPr/>
        <p:txBody>
          <a:bodyPr>
            <a:noAutofit/>
          </a:bodyPr>
          <a:lstStyle/>
          <a:p>
            <a:r>
              <a:rPr lang="en-US" sz="2400" dirty="0"/>
              <a:t>3.2 DTL: Disease-specific variants detections</a:t>
            </a:r>
          </a:p>
        </p:txBody>
      </p:sp>
      <p:sp>
        <p:nvSpPr>
          <p:cNvPr id="3" name="Content Placeholder 2">
            <a:extLst>
              <a:ext uri="{FF2B5EF4-FFF2-40B4-BE49-F238E27FC236}">
                <a16:creationId xmlns:a16="http://schemas.microsoft.com/office/drawing/2014/main" id="{F8C3C17D-A997-D8EE-BA2A-FCDD7565978B}"/>
              </a:ext>
            </a:extLst>
          </p:cNvPr>
          <p:cNvSpPr>
            <a:spLocks noGrp="1"/>
          </p:cNvSpPr>
          <p:nvPr>
            <p:ph idx="1"/>
          </p:nvPr>
        </p:nvSpPr>
        <p:spPr/>
        <p:txBody>
          <a:bodyPr/>
          <a:lstStyle/>
          <a:p>
            <a:r>
              <a:rPr lang="en-US" sz="2400" dirty="0"/>
              <a:t>Goal: weight SNPs by their </a:t>
            </a:r>
            <a:r>
              <a:rPr lang="en-US" sz="2400" dirty="0">
                <a:solidFill>
                  <a:srgbClr val="FF0000"/>
                </a:solidFill>
              </a:rPr>
              <a:t>disease-specific</a:t>
            </a:r>
            <a:r>
              <a:rPr lang="en-US" sz="2400" dirty="0"/>
              <a:t> functional biological annotations to identify more causal genetic variants affecting risk of human cancers. </a:t>
            </a:r>
          </a:p>
          <a:p>
            <a:r>
              <a:rPr lang="en-US" sz="2400" dirty="0"/>
              <a:t>Approach: develop novel models through Deep Transfer Learning (DTL) </a:t>
            </a:r>
          </a:p>
        </p:txBody>
      </p:sp>
      <p:sp>
        <p:nvSpPr>
          <p:cNvPr id="4" name="Slide Number Placeholder 3">
            <a:extLst>
              <a:ext uri="{FF2B5EF4-FFF2-40B4-BE49-F238E27FC236}">
                <a16:creationId xmlns:a16="http://schemas.microsoft.com/office/drawing/2014/main" id="{E83C7FC2-D65A-A020-116F-DF3512C9B042}"/>
              </a:ext>
            </a:extLst>
          </p:cNvPr>
          <p:cNvSpPr>
            <a:spLocks noGrp="1"/>
          </p:cNvSpPr>
          <p:nvPr>
            <p:ph type="sldNum" sz="quarter" idx="12"/>
          </p:nvPr>
        </p:nvSpPr>
        <p:spPr/>
        <p:txBody>
          <a:bodyPr/>
          <a:lstStyle/>
          <a:p>
            <a:fld id="{B82CCC60-E8CD-4174-8B1A-7DF615B22EEF}" type="slidenum">
              <a:rPr lang="en-US" smtClean="0"/>
              <a:pPr/>
              <a:t>14</a:t>
            </a:fld>
            <a:endParaRPr lang="en-US"/>
          </a:p>
        </p:txBody>
      </p:sp>
    </p:spTree>
    <p:extLst>
      <p:ext uri="{BB962C8B-B14F-4D97-AF65-F5344CB8AC3E}">
        <p14:creationId xmlns:p14="http://schemas.microsoft.com/office/powerpoint/2010/main" val="2725385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D3BC-1CB5-09ED-AC35-2481CC27FB38}"/>
              </a:ext>
            </a:extLst>
          </p:cNvPr>
          <p:cNvSpPr>
            <a:spLocks noGrp="1"/>
          </p:cNvSpPr>
          <p:nvPr>
            <p:ph type="title"/>
          </p:nvPr>
        </p:nvSpPr>
        <p:spPr/>
        <p:txBody>
          <a:bodyPr>
            <a:noAutofit/>
          </a:bodyPr>
          <a:lstStyle/>
          <a:p>
            <a:r>
              <a:rPr lang="en-US" sz="2400" dirty="0"/>
              <a:t>3.2 DTL: Disease-specific variants detections</a:t>
            </a:r>
          </a:p>
        </p:txBody>
      </p:sp>
      <p:grpSp>
        <p:nvGrpSpPr>
          <p:cNvPr id="61" name="Group 60">
            <a:extLst>
              <a:ext uri="{FF2B5EF4-FFF2-40B4-BE49-F238E27FC236}">
                <a16:creationId xmlns:a16="http://schemas.microsoft.com/office/drawing/2014/main" id="{8D22A7E0-EBC2-6F8B-B98D-968908447ED3}"/>
              </a:ext>
            </a:extLst>
          </p:cNvPr>
          <p:cNvGrpSpPr/>
          <p:nvPr/>
        </p:nvGrpSpPr>
        <p:grpSpPr>
          <a:xfrm>
            <a:off x="5984530" y="1230992"/>
            <a:ext cx="2322575" cy="3805716"/>
            <a:chOff x="708397" y="836196"/>
            <a:chExt cx="2913510" cy="5859179"/>
          </a:xfrm>
        </p:grpSpPr>
        <p:sp>
          <p:nvSpPr>
            <p:cNvPr id="64" name="Rectangle 63">
              <a:extLst>
                <a:ext uri="{FF2B5EF4-FFF2-40B4-BE49-F238E27FC236}">
                  <a16:creationId xmlns:a16="http://schemas.microsoft.com/office/drawing/2014/main" id="{31B9CE5A-711C-7021-9DAA-B7C2069F42EF}"/>
                </a:ext>
              </a:extLst>
            </p:cNvPr>
            <p:cNvSpPr/>
            <p:nvPr/>
          </p:nvSpPr>
          <p:spPr>
            <a:xfrm>
              <a:off x="1454182" y="836196"/>
              <a:ext cx="1273637" cy="4058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altLang="zh-CN" sz="1000" dirty="0"/>
                <a:t>Enformer</a:t>
              </a:r>
              <a:endParaRPr lang="zh-CN" altLang="en-US" sz="1000" dirty="0"/>
            </a:p>
          </p:txBody>
        </p:sp>
        <p:pic>
          <p:nvPicPr>
            <p:cNvPr id="65" name="Picture 2" descr="Extended Data Fig. 1">
              <a:extLst>
                <a:ext uri="{FF2B5EF4-FFF2-40B4-BE49-F238E27FC236}">
                  <a16:creationId xmlns:a16="http://schemas.microsoft.com/office/drawing/2014/main" id="{C0FD47E5-C334-FFFA-A80A-5A5E3BFF09C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5586" b="26722"/>
            <a:stretch/>
          </p:blipFill>
          <p:spPr bwMode="auto">
            <a:xfrm>
              <a:off x="708397" y="1242053"/>
              <a:ext cx="2913510" cy="54533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62" name="TextBox 61">
            <a:extLst>
              <a:ext uri="{FF2B5EF4-FFF2-40B4-BE49-F238E27FC236}">
                <a16:creationId xmlns:a16="http://schemas.microsoft.com/office/drawing/2014/main" id="{72A82B91-AE7B-C0F6-B2CC-DAA7199612FC}"/>
              </a:ext>
            </a:extLst>
          </p:cNvPr>
          <p:cNvSpPr txBox="1"/>
          <p:nvPr/>
        </p:nvSpPr>
        <p:spPr>
          <a:xfrm>
            <a:off x="2352118" y="3264539"/>
            <a:ext cx="3235165" cy="1954381"/>
          </a:xfrm>
          <a:prstGeom prst="rect">
            <a:avLst/>
          </a:prstGeom>
          <a:noFill/>
        </p:spPr>
        <p:txBody>
          <a:bodyPr wrap="square">
            <a:spAutoFit/>
          </a:bodyPr>
          <a:lstStyle/>
          <a:p>
            <a:r>
              <a:rPr lang="en-CA" sz="1100" dirty="0"/>
              <a:t>Enformer outputs tracks :</a:t>
            </a:r>
          </a:p>
          <a:p>
            <a:pPr marL="342900" indent="-342900">
              <a:buFont typeface="Arial" panose="020B0604020202020204" pitchFamily="34" charset="0"/>
              <a:buChar char="•"/>
            </a:pPr>
            <a:r>
              <a:rPr lang="en-CA" sz="1100" b="1" dirty="0"/>
              <a:t>5,313</a:t>
            </a:r>
            <a:r>
              <a:rPr lang="en-CA" sz="1100" dirty="0"/>
              <a:t> human genomic tracks (638 CAGE, 684 DNase/ATAC, and 3991 ChIP datasets)</a:t>
            </a:r>
          </a:p>
          <a:p>
            <a:pPr marL="342900" indent="-342900">
              <a:buFont typeface="Arial" panose="020B0604020202020204" pitchFamily="34" charset="0"/>
              <a:buChar char="•"/>
            </a:pPr>
            <a:r>
              <a:rPr lang="en-CA" sz="1100" b="1" dirty="0"/>
              <a:t>1,643</a:t>
            </a:r>
            <a:r>
              <a:rPr lang="en-CA" sz="1100" dirty="0"/>
              <a:t> mouse genomic tracks (357 CAGE, 228 DNase/ATAC, and 1058 ChIP datasets)</a:t>
            </a:r>
          </a:p>
          <a:p>
            <a:r>
              <a:rPr lang="en-CA" sz="1100" dirty="0"/>
              <a:t>Enformer inputs DNA sequences:</a:t>
            </a:r>
          </a:p>
          <a:p>
            <a:pPr marL="285750" indent="-285750">
              <a:buFont typeface="Arial" panose="020B0604020202020204" pitchFamily="34" charset="0"/>
              <a:buChar char="•"/>
            </a:pPr>
            <a:r>
              <a:rPr lang="en-CA" sz="1100" dirty="0"/>
              <a:t>Human genomes: </a:t>
            </a:r>
            <a:r>
              <a:rPr lang="en-CA" sz="1100" b="1" dirty="0"/>
              <a:t>38,171</a:t>
            </a:r>
            <a:r>
              <a:rPr lang="en-CA" sz="1100" dirty="0"/>
              <a:t> (34,021 training, 2,213 validation, and 1,937 test) sequences </a:t>
            </a:r>
          </a:p>
          <a:p>
            <a:pPr marL="285750" indent="-285750">
              <a:buFont typeface="Arial" panose="020B0604020202020204" pitchFamily="34" charset="0"/>
              <a:buChar char="•"/>
            </a:pPr>
            <a:r>
              <a:rPr lang="en-CA" sz="1100" dirty="0"/>
              <a:t>Mouse genomes: </a:t>
            </a:r>
            <a:r>
              <a:rPr lang="en-CA" sz="1100" b="1" dirty="0"/>
              <a:t>33,521</a:t>
            </a:r>
            <a:r>
              <a:rPr lang="en-CA" sz="1100" dirty="0"/>
              <a:t> (29,295 training, 2,209 validation, and 2,017 test) sequences</a:t>
            </a:r>
          </a:p>
          <a:p>
            <a:r>
              <a:rPr lang="en-CA" sz="1100" dirty="0"/>
              <a:t> </a:t>
            </a:r>
          </a:p>
        </p:txBody>
      </p:sp>
      <p:pic>
        <p:nvPicPr>
          <p:cNvPr id="3" name="Picture 2" descr="Shape&#10;&#10;Description automatically generated with medium confidence">
            <a:extLst>
              <a:ext uri="{FF2B5EF4-FFF2-40B4-BE49-F238E27FC236}">
                <a16:creationId xmlns:a16="http://schemas.microsoft.com/office/drawing/2014/main" id="{ACEBA2F3-06D6-1D88-C477-A38923127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grpSp>
        <p:nvGrpSpPr>
          <p:cNvPr id="4" name="Group 3">
            <a:extLst>
              <a:ext uri="{FF2B5EF4-FFF2-40B4-BE49-F238E27FC236}">
                <a16:creationId xmlns:a16="http://schemas.microsoft.com/office/drawing/2014/main" id="{86DD8EAA-FAFA-6620-0754-88AD2E8FC6D5}"/>
              </a:ext>
            </a:extLst>
          </p:cNvPr>
          <p:cNvGrpSpPr/>
          <p:nvPr/>
        </p:nvGrpSpPr>
        <p:grpSpPr>
          <a:xfrm>
            <a:off x="2392107" y="1259982"/>
            <a:ext cx="3386902" cy="1958705"/>
            <a:chOff x="-1" y="1361798"/>
            <a:chExt cx="3435815" cy="1925312"/>
          </a:xfrm>
        </p:grpSpPr>
        <p:sp>
          <p:nvSpPr>
            <p:cNvPr id="5" name="Rectangle 4">
              <a:extLst>
                <a:ext uri="{FF2B5EF4-FFF2-40B4-BE49-F238E27FC236}">
                  <a16:creationId xmlns:a16="http://schemas.microsoft.com/office/drawing/2014/main" id="{4FB4FE4C-0F11-74FB-1E50-FF45E9665A89}"/>
                </a:ext>
              </a:extLst>
            </p:cNvPr>
            <p:cNvSpPr/>
            <p:nvPr/>
          </p:nvSpPr>
          <p:spPr>
            <a:xfrm>
              <a:off x="-1" y="1385112"/>
              <a:ext cx="3435815" cy="1901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4808751-5C67-673B-077E-5EFADA2EE0C7}"/>
                </a:ext>
              </a:extLst>
            </p:cNvPr>
            <p:cNvGrpSpPr/>
            <p:nvPr/>
          </p:nvGrpSpPr>
          <p:grpSpPr>
            <a:xfrm>
              <a:off x="13490" y="1361798"/>
              <a:ext cx="3358724" cy="1841921"/>
              <a:chOff x="7769379" y="4003564"/>
              <a:chExt cx="4601965" cy="2619035"/>
            </a:xfrm>
          </p:grpSpPr>
          <p:pic>
            <p:nvPicPr>
              <p:cNvPr id="22" name="Picture 21">
                <a:extLst>
                  <a:ext uri="{FF2B5EF4-FFF2-40B4-BE49-F238E27FC236}">
                    <a16:creationId xmlns:a16="http://schemas.microsoft.com/office/drawing/2014/main" id="{DD7A3702-E2EC-D84F-15CD-0E11D045854D}"/>
                  </a:ext>
                </a:extLst>
              </p:cNvPr>
              <p:cNvPicPr>
                <a:picLocks noChangeAspect="1"/>
              </p:cNvPicPr>
              <p:nvPr/>
            </p:nvPicPr>
            <p:blipFill>
              <a:blip r:embed="rId5"/>
              <a:stretch>
                <a:fillRect/>
              </a:stretch>
            </p:blipFill>
            <p:spPr>
              <a:xfrm>
                <a:off x="8113985" y="5062995"/>
                <a:ext cx="4078015" cy="1559604"/>
              </a:xfrm>
              <a:prstGeom prst="rect">
                <a:avLst/>
              </a:prstGeom>
            </p:spPr>
          </p:pic>
          <p:sp>
            <p:nvSpPr>
              <p:cNvPr id="23" name="TextBox 22">
                <a:extLst>
                  <a:ext uri="{FF2B5EF4-FFF2-40B4-BE49-F238E27FC236}">
                    <a16:creationId xmlns:a16="http://schemas.microsoft.com/office/drawing/2014/main" id="{47E648B3-847C-A70D-D6CF-92FED5C99B7F}"/>
                  </a:ext>
                </a:extLst>
              </p:cNvPr>
              <p:cNvSpPr txBox="1"/>
              <p:nvPr/>
            </p:nvSpPr>
            <p:spPr>
              <a:xfrm>
                <a:off x="8556089" y="4135754"/>
                <a:ext cx="3815255" cy="312917"/>
              </a:xfrm>
              <a:prstGeom prst="rect">
                <a:avLst/>
              </a:prstGeom>
              <a:noFill/>
            </p:spPr>
            <p:txBody>
              <a:bodyPr wrap="square">
                <a:spAutoFit/>
              </a:bodyPr>
              <a:lstStyle/>
              <a:p>
                <a:r>
                  <a:rPr lang="en-US" sz="1200" b="1" dirty="0">
                    <a:latin typeface="arial" panose="020B0604020202020204" pitchFamily="34" charset="0"/>
                  </a:rPr>
                  <a:t>S</a:t>
                </a:r>
                <a:r>
                  <a:rPr lang="en-US" sz="1200" b="1" i="0" dirty="0">
                    <a:effectLst/>
                    <a:latin typeface="arial" panose="020B0604020202020204" pitchFamily="34" charset="0"/>
                  </a:rPr>
                  <a:t>tanding on the shoulders of giants</a:t>
                </a:r>
                <a:endParaRPr lang="en-US" sz="1200" b="1" dirty="0"/>
              </a:p>
            </p:txBody>
          </p:sp>
          <p:sp>
            <p:nvSpPr>
              <p:cNvPr id="24" name="Oval 23">
                <a:extLst>
                  <a:ext uri="{FF2B5EF4-FFF2-40B4-BE49-F238E27FC236}">
                    <a16:creationId xmlns:a16="http://schemas.microsoft.com/office/drawing/2014/main" id="{6196C7DB-BD71-B840-C7FE-4FC9D663DE4D}"/>
                  </a:ext>
                </a:extLst>
              </p:cNvPr>
              <p:cNvSpPr/>
              <p:nvPr/>
            </p:nvSpPr>
            <p:spPr>
              <a:xfrm>
                <a:off x="9056584" y="4644765"/>
                <a:ext cx="2464675" cy="517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Wow, giants! </a:t>
                </a:r>
              </a:p>
            </p:txBody>
          </p:sp>
          <p:pic>
            <p:nvPicPr>
              <p:cNvPr id="25" name="Graphic 24" descr="Hero Male outline">
                <a:extLst>
                  <a:ext uri="{FF2B5EF4-FFF2-40B4-BE49-F238E27FC236}">
                    <a16:creationId xmlns:a16="http://schemas.microsoft.com/office/drawing/2014/main" id="{8B80AEE0-1107-97E0-9B6C-3FE8819655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9379" y="4003564"/>
                <a:ext cx="914400" cy="914400"/>
              </a:xfrm>
              <a:prstGeom prst="rect">
                <a:avLst/>
              </a:prstGeom>
            </p:spPr>
          </p:pic>
        </p:grpSp>
      </p:grpSp>
      <p:sp>
        <p:nvSpPr>
          <p:cNvPr id="6" name="Slide Number Placeholder 5">
            <a:extLst>
              <a:ext uri="{FF2B5EF4-FFF2-40B4-BE49-F238E27FC236}">
                <a16:creationId xmlns:a16="http://schemas.microsoft.com/office/drawing/2014/main" id="{2336BF08-D1A6-7B97-2145-79FD0773A318}"/>
              </a:ext>
            </a:extLst>
          </p:cNvPr>
          <p:cNvSpPr>
            <a:spLocks noGrp="1"/>
          </p:cNvSpPr>
          <p:nvPr>
            <p:ph type="sldNum" sz="quarter" idx="12"/>
          </p:nvPr>
        </p:nvSpPr>
        <p:spPr/>
        <p:txBody>
          <a:bodyPr/>
          <a:lstStyle/>
          <a:p>
            <a:fld id="{B82CCC60-E8CD-4174-8B1A-7DF615B22EEF}" type="slidenum">
              <a:rPr lang="en-US" smtClean="0"/>
              <a:pPr/>
              <a:t>15</a:t>
            </a:fld>
            <a:endParaRPr lang="en-US"/>
          </a:p>
        </p:txBody>
      </p:sp>
    </p:spTree>
    <p:extLst>
      <p:ext uri="{BB962C8B-B14F-4D97-AF65-F5344CB8AC3E}">
        <p14:creationId xmlns:p14="http://schemas.microsoft.com/office/powerpoint/2010/main" val="2094002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D3BC-1CB5-09ED-AC35-2481CC27FB38}"/>
              </a:ext>
            </a:extLst>
          </p:cNvPr>
          <p:cNvSpPr>
            <a:spLocks noGrp="1"/>
          </p:cNvSpPr>
          <p:nvPr>
            <p:ph type="title"/>
          </p:nvPr>
        </p:nvSpPr>
        <p:spPr/>
        <p:txBody>
          <a:bodyPr>
            <a:noAutofit/>
          </a:bodyPr>
          <a:lstStyle/>
          <a:p>
            <a:r>
              <a:rPr lang="en-US" sz="2400" dirty="0"/>
              <a:t>3.2 DTL: Disease-specific variants detections</a:t>
            </a:r>
          </a:p>
        </p:txBody>
      </p:sp>
      <p:grpSp>
        <p:nvGrpSpPr>
          <p:cNvPr id="20" name="Group 19">
            <a:extLst>
              <a:ext uri="{FF2B5EF4-FFF2-40B4-BE49-F238E27FC236}">
                <a16:creationId xmlns:a16="http://schemas.microsoft.com/office/drawing/2014/main" id="{E9B4D619-AD60-5B71-FF03-A0D2DBE37270}"/>
              </a:ext>
            </a:extLst>
          </p:cNvPr>
          <p:cNvGrpSpPr/>
          <p:nvPr/>
        </p:nvGrpSpPr>
        <p:grpSpPr>
          <a:xfrm>
            <a:off x="7227132" y="7839"/>
            <a:ext cx="1916867" cy="727754"/>
            <a:chOff x="858554" y="1350621"/>
            <a:chExt cx="3236402" cy="1416189"/>
          </a:xfrm>
        </p:grpSpPr>
        <p:grpSp>
          <p:nvGrpSpPr>
            <p:cNvPr id="17" name="Group 16">
              <a:extLst>
                <a:ext uri="{FF2B5EF4-FFF2-40B4-BE49-F238E27FC236}">
                  <a16:creationId xmlns:a16="http://schemas.microsoft.com/office/drawing/2014/main" id="{F830A382-4313-C1E9-8C63-46F25A037AB3}"/>
                </a:ext>
              </a:extLst>
            </p:cNvPr>
            <p:cNvGrpSpPr/>
            <p:nvPr/>
          </p:nvGrpSpPr>
          <p:grpSpPr>
            <a:xfrm>
              <a:off x="858554" y="1350621"/>
              <a:ext cx="1183081" cy="1414674"/>
              <a:chOff x="2348395" y="1269942"/>
              <a:chExt cx="1183081" cy="1414674"/>
            </a:xfrm>
          </p:grpSpPr>
          <p:pic>
            <p:nvPicPr>
              <p:cNvPr id="6" name="Picture 5" descr="A picture containing striped, posing&#10;&#10;Description automatically generated">
                <a:extLst>
                  <a:ext uri="{FF2B5EF4-FFF2-40B4-BE49-F238E27FC236}">
                    <a16:creationId xmlns:a16="http://schemas.microsoft.com/office/drawing/2014/main" id="{12FE406F-1C2D-A4A6-FD44-C7E2B3D1A20A}"/>
                  </a:ext>
                </a:extLst>
              </p:cNvPr>
              <p:cNvPicPr>
                <a:picLocks noChangeAspect="1"/>
              </p:cNvPicPr>
              <p:nvPr/>
            </p:nvPicPr>
            <p:blipFill>
              <a:blip r:embed="rId3"/>
              <a:stretch>
                <a:fillRect/>
              </a:stretch>
            </p:blipFill>
            <p:spPr>
              <a:xfrm>
                <a:off x="2482717" y="1269942"/>
                <a:ext cx="817610" cy="997762"/>
              </a:xfrm>
              <a:prstGeom prst="rect">
                <a:avLst/>
              </a:prstGeom>
            </p:spPr>
          </p:pic>
          <p:sp>
            <p:nvSpPr>
              <p:cNvPr id="7" name="TextBox 6">
                <a:extLst>
                  <a:ext uri="{FF2B5EF4-FFF2-40B4-BE49-F238E27FC236}">
                    <a16:creationId xmlns:a16="http://schemas.microsoft.com/office/drawing/2014/main" id="{A92A9A26-C25F-1C57-B56F-EA60811C3BED}"/>
                  </a:ext>
                </a:extLst>
              </p:cNvPr>
              <p:cNvSpPr txBox="1"/>
              <p:nvPr/>
            </p:nvSpPr>
            <p:spPr>
              <a:xfrm>
                <a:off x="2348395" y="2295314"/>
                <a:ext cx="1183081" cy="389302"/>
              </a:xfrm>
              <a:prstGeom prst="rect">
                <a:avLst/>
              </a:prstGeom>
              <a:noFill/>
            </p:spPr>
            <p:txBody>
              <a:bodyPr wrap="square" rtlCol="0">
                <a:spAutoFit/>
              </a:bodyPr>
              <a:lstStyle/>
              <a:p>
                <a:r>
                  <a:rPr lang="en-US" sz="700" dirty="0"/>
                  <a:t>Qing (Leah) Li </a:t>
                </a:r>
              </a:p>
            </p:txBody>
          </p:sp>
        </p:grpSp>
        <p:grpSp>
          <p:nvGrpSpPr>
            <p:cNvPr id="19" name="Group 18">
              <a:extLst>
                <a:ext uri="{FF2B5EF4-FFF2-40B4-BE49-F238E27FC236}">
                  <a16:creationId xmlns:a16="http://schemas.microsoft.com/office/drawing/2014/main" id="{4BDF7DFC-088D-8345-D94C-4393DB594F03}"/>
                </a:ext>
              </a:extLst>
            </p:cNvPr>
            <p:cNvGrpSpPr/>
            <p:nvPr/>
          </p:nvGrpSpPr>
          <p:grpSpPr>
            <a:xfrm>
              <a:off x="2952632" y="1393405"/>
              <a:ext cx="1142324" cy="1357910"/>
              <a:chOff x="2393736" y="3909989"/>
              <a:chExt cx="1142324" cy="1357910"/>
            </a:xfrm>
          </p:grpSpPr>
          <p:pic>
            <p:nvPicPr>
              <p:cNvPr id="8" name="Picture 7">
                <a:extLst>
                  <a:ext uri="{FF2B5EF4-FFF2-40B4-BE49-F238E27FC236}">
                    <a16:creationId xmlns:a16="http://schemas.microsoft.com/office/drawing/2014/main" id="{675732D8-7CAC-642D-431F-AA526B93EC5C}"/>
                  </a:ext>
                </a:extLst>
              </p:cNvPr>
              <p:cNvPicPr>
                <a:picLocks noChangeAspect="1"/>
              </p:cNvPicPr>
              <p:nvPr/>
            </p:nvPicPr>
            <p:blipFill>
              <a:blip r:embed="rId4"/>
              <a:stretch>
                <a:fillRect/>
              </a:stretch>
            </p:blipFill>
            <p:spPr>
              <a:xfrm>
                <a:off x="2482717" y="3909989"/>
                <a:ext cx="770880" cy="993901"/>
              </a:xfrm>
              <a:prstGeom prst="rect">
                <a:avLst/>
              </a:prstGeom>
            </p:spPr>
          </p:pic>
          <p:sp>
            <p:nvSpPr>
              <p:cNvPr id="9" name="TextBox 8">
                <a:extLst>
                  <a:ext uri="{FF2B5EF4-FFF2-40B4-BE49-F238E27FC236}">
                    <a16:creationId xmlns:a16="http://schemas.microsoft.com/office/drawing/2014/main" id="{390DBFF0-97BF-496A-F2C3-02B20B3D3A4A}"/>
                  </a:ext>
                </a:extLst>
              </p:cNvPr>
              <p:cNvSpPr txBox="1"/>
              <p:nvPr/>
            </p:nvSpPr>
            <p:spPr>
              <a:xfrm>
                <a:off x="2393736" y="4878597"/>
                <a:ext cx="1142324" cy="389302"/>
              </a:xfrm>
              <a:prstGeom prst="rect">
                <a:avLst/>
              </a:prstGeom>
              <a:noFill/>
            </p:spPr>
            <p:txBody>
              <a:bodyPr wrap="square" rtlCol="0">
                <a:spAutoFit/>
              </a:bodyPr>
              <a:lstStyle/>
              <a:p>
                <a:r>
                  <a:rPr lang="en-US" sz="700" dirty="0"/>
                  <a:t>Xingyi Guo</a:t>
                </a:r>
              </a:p>
            </p:txBody>
          </p:sp>
        </p:grpSp>
        <p:grpSp>
          <p:nvGrpSpPr>
            <p:cNvPr id="18" name="Group 17">
              <a:extLst>
                <a:ext uri="{FF2B5EF4-FFF2-40B4-BE49-F238E27FC236}">
                  <a16:creationId xmlns:a16="http://schemas.microsoft.com/office/drawing/2014/main" id="{99115A21-E24E-E262-A772-EC6DB193F278}"/>
                </a:ext>
              </a:extLst>
            </p:cNvPr>
            <p:cNvGrpSpPr/>
            <p:nvPr/>
          </p:nvGrpSpPr>
          <p:grpSpPr>
            <a:xfrm>
              <a:off x="2000488" y="1372140"/>
              <a:ext cx="1001216" cy="1394670"/>
              <a:chOff x="2453627" y="2629830"/>
              <a:chExt cx="1001216" cy="1394670"/>
            </a:xfrm>
          </p:grpSpPr>
          <p:pic>
            <p:nvPicPr>
              <p:cNvPr id="10" name="Picture 2">
                <a:extLst>
                  <a:ext uri="{FF2B5EF4-FFF2-40B4-BE49-F238E27FC236}">
                    <a16:creationId xmlns:a16="http://schemas.microsoft.com/office/drawing/2014/main" id="{4DAD3232-7E73-FF62-665A-5F36071EE1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3627" y="2629830"/>
                <a:ext cx="846701" cy="10519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75A7795-311D-56FA-40E2-5C02CE0D5AC6}"/>
                  </a:ext>
                </a:extLst>
              </p:cNvPr>
              <p:cNvSpPr txBox="1"/>
              <p:nvPr/>
            </p:nvSpPr>
            <p:spPr>
              <a:xfrm>
                <a:off x="2468304" y="3635198"/>
                <a:ext cx="986539" cy="389302"/>
              </a:xfrm>
              <a:prstGeom prst="rect">
                <a:avLst/>
              </a:prstGeom>
              <a:noFill/>
            </p:spPr>
            <p:txBody>
              <a:bodyPr wrap="square" rtlCol="0">
                <a:spAutoFit/>
              </a:bodyPr>
              <a:lstStyle/>
              <a:p>
                <a:r>
                  <a:rPr lang="en-US" sz="700" dirty="0"/>
                  <a:t>Quan Long</a:t>
                </a:r>
              </a:p>
            </p:txBody>
          </p:sp>
        </p:grpSp>
      </p:grpSp>
      <p:grpSp>
        <p:nvGrpSpPr>
          <p:cNvPr id="61" name="Group 60">
            <a:extLst>
              <a:ext uri="{FF2B5EF4-FFF2-40B4-BE49-F238E27FC236}">
                <a16:creationId xmlns:a16="http://schemas.microsoft.com/office/drawing/2014/main" id="{8D22A7E0-EBC2-6F8B-B98D-968908447ED3}"/>
              </a:ext>
            </a:extLst>
          </p:cNvPr>
          <p:cNvGrpSpPr/>
          <p:nvPr/>
        </p:nvGrpSpPr>
        <p:grpSpPr>
          <a:xfrm>
            <a:off x="2743202" y="1105588"/>
            <a:ext cx="2085254" cy="3923612"/>
            <a:chOff x="708397" y="836196"/>
            <a:chExt cx="2913510" cy="5859179"/>
          </a:xfrm>
        </p:grpSpPr>
        <p:sp>
          <p:nvSpPr>
            <p:cNvPr id="64" name="Rectangle 63">
              <a:extLst>
                <a:ext uri="{FF2B5EF4-FFF2-40B4-BE49-F238E27FC236}">
                  <a16:creationId xmlns:a16="http://schemas.microsoft.com/office/drawing/2014/main" id="{31B9CE5A-711C-7021-9DAA-B7C2069F42EF}"/>
                </a:ext>
              </a:extLst>
            </p:cNvPr>
            <p:cNvSpPr/>
            <p:nvPr/>
          </p:nvSpPr>
          <p:spPr>
            <a:xfrm>
              <a:off x="1454182" y="836196"/>
              <a:ext cx="1273637" cy="4058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altLang="zh-CN" sz="1000" dirty="0"/>
                <a:t>Enformer</a:t>
              </a:r>
              <a:endParaRPr lang="zh-CN" altLang="en-US" sz="1000" dirty="0"/>
            </a:p>
          </p:txBody>
        </p:sp>
        <p:pic>
          <p:nvPicPr>
            <p:cNvPr id="65" name="Picture 2" descr="Extended Data Fig. 1">
              <a:extLst>
                <a:ext uri="{FF2B5EF4-FFF2-40B4-BE49-F238E27FC236}">
                  <a16:creationId xmlns:a16="http://schemas.microsoft.com/office/drawing/2014/main" id="{C0FD47E5-C334-FFFA-A80A-5A5E3BFF09C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5586" b="26722"/>
            <a:stretch/>
          </p:blipFill>
          <p:spPr bwMode="auto">
            <a:xfrm>
              <a:off x="708397" y="1242053"/>
              <a:ext cx="2913510" cy="54533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80C0484-77B2-94A5-675E-4317057C6570}"/>
              </a:ext>
            </a:extLst>
          </p:cNvPr>
          <p:cNvGrpSpPr/>
          <p:nvPr/>
        </p:nvGrpSpPr>
        <p:grpSpPr>
          <a:xfrm>
            <a:off x="6182797" y="1139849"/>
            <a:ext cx="2150548" cy="3954112"/>
            <a:chOff x="8420638" y="465218"/>
            <a:chExt cx="2933162" cy="5916475"/>
          </a:xfrm>
        </p:grpSpPr>
        <p:sp>
          <p:nvSpPr>
            <p:cNvPr id="70" name="Rectangle 69">
              <a:extLst>
                <a:ext uri="{FF2B5EF4-FFF2-40B4-BE49-F238E27FC236}">
                  <a16:creationId xmlns:a16="http://schemas.microsoft.com/office/drawing/2014/main" id="{FFD1EEC4-0CF6-BE95-50E0-65D3B3886EE2}"/>
                </a:ext>
              </a:extLst>
            </p:cNvPr>
            <p:cNvSpPr/>
            <p:nvPr/>
          </p:nvSpPr>
          <p:spPr>
            <a:xfrm>
              <a:off x="9286355" y="5211151"/>
              <a:ext cx="1288668" cy="724202"/>
            </a:xfrm>
            <a:prstGeom prst="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pic>
          <p:nvPicPr>
            <p:cNvPr id="71" name="Picture 2" descr="Extended Data Fig. 1">
              <a:extLst>
                <a:ext uri="{FF2B5EF4-FFF2-40B4-BE49-F238E27FC236}">
                  <a16:creationId xmlns:a16="http://schemas.microsoft.com/office/drawing/2014/main" id="{5D09151E-811A-10E8-D7D0-04F5BA6A746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 r="55586" b="42323"/>
            <a:stretch/>
          </p:blipFill>
          <p:spPr bwMode="auto">
            <a:xfrm>
              <a:off x="8420638" y="836197"/>
              <a:ext cx="2933162" cy="424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D880DCBA-9471-DF8E-99D0-EFC50D3F4F80}"/>
                </a:ext>
              </a:extLst>
            </p:cNvPr>
            <p:cNvSpPr/>
            <p:nvPr/>
          </p:nvSpPr>
          <p:spPr>
            <a:xfrm>
              <a:off x="9373890" y="5290268"/>
              <a:ext cx="1173138" cy="1952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altLang="zh-CN" sz="700" dirty="0"/>
                <a:t>Conv(275,1,1)</a:t>
              </a:r>
              <a:endParaRPr lang="zh-CN" altLang="en-US" sz="700" dirty="0"/>
            </a:p>
          </p:txBody>
        </p:sp>
        <p:sp>
          <p:nvSpPr>
            <p:cNvPr id="73" name="Rectangle 72">
              <a:extLst>
                <a:ext uri="{FF2B5EF4-FFF2-40B4-BE49-F238E27FC236}">
                  <a16:creationId xmlns:a16="http://schemas.microsoft.com/office/drawing/2014/main" id="{6F4297A0-6280-0F6E-DFBD-2C718A5103EC}"/>
                </a:ext>
              </a:extLst>
            </p:cNvPr>
            <p:cNvSpPr/>
            <p:nvPr/>
          </p:nvSpPr>
          <p:spPr>
            <a:xfrm>
              <a:off x="9394003" y="5635926"/>
              <a:ext cx="1073371" cy="2221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altLang="zh-CN" sz="700" dirty="0" err="1"/>
                <a:t>Softplus</a:t>
              </a:r>
              <a:endParaRPr lang="zh-CN" altLang="en-US" sz="700" dirty="0"/>
            </a:p>
          </p:txBody>
        </p:sp>
        <p:sp>
          <p:nvSpPr>
            <p:cNvPr id="74" name="Rectangle 73">
              <a:extLst>
                <a:ext uri="{FF2B5EF4-FFF2-40B4-BE49-F238E27FC236}">
                  <a16:creationId xmlns:a16="http://schemas.microsoft.com/office/drawing/2014/main" id="{5895F354-E3BD-D828-0C49-6D84EC48B2FC}"/>
                </a:ext>
              </a:extLst>
            </p:cNvPr>
            <p:cNvSpPr/>
            <p:nvPr/>
          </p:nvSpPr>
          <p:spPr>
            <a:xfrm>
              <a:off x="9286355" y="6060701"/>
              <a:ext cx="1260674" cy="3209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altLang="zh-CN" sz="700" dirty="0"/>
                <a:t>Output Human</a:t>
              </a:r>
              <a:endParaRPr lang="zh-CN" altLang="en-US" sz="700" dirty="0"/>
            </a:p>
          </p:txBody>
        </p:sp>
        <p:cxnSp>
          <p:nvCxnSpPr>
            <p:cNvPr id="75" name="Straight Arrow Connector 74">
              <a:extLst>
                <a:ext uri="{FF2B5EF4-FFF2-40B4-BE49-F238E27FC236}">
                  <a16:creationId xmlns:a16="http://schemas.microsoft.com/office/drawing/2014/main" id="{4F717A23-37FC-E9B3-C1CF-39700ED7A96B}"/>
                </a:ext>
              </a:extLst>
            </p:cNvPr>
            <p:cNvCxnSpPr>
              <a:cxnSpLocks/>
            </p:cNvCxnSpPr>
            <p:nvPr/>
          </p:nvCxnSpPr>
          <p:spPr>
            <a:xfrm>
              <a:off x="9930688" y="5935353"/>
              <a:ext cx="0" cy="123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24684A6F-D252-76BD-EF43-BB6873A12B31}"/>
                </a:ext>
              </a:extLst>
            </p:cNvPr>
            <p:cNvCxnSpPr>
              <a:cxnSpLocks/>
            </p:cNvCxnSpPr>
            <p:nvPr/>
          </p:nvCxnSpPr>
          <p:spPr>
            <a:xfrm>
              <a:off x="9913236" y="5098715"/>
              <a:ext cx="0" cy="123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C61ED750-38DE-80DF-4B97-8BB8CAB1F4F0}"/>
                </a:ext>
              </a:extLst>
            </p:cNvPr>
            <p:cNvSpPr/>
            <p:nvPr/>
          </p:nvSpPr>
          <p:spPr>
            <a:xfrm>
              <a:off x="9207606" y="465218"/>
              <a:ext cx="1429561" cy="2869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altLang="zh-CN" sz="1000" dirty="0"/>
                <a:t>TFEnformer</a:t>
              </a:r>
              <a:endParaRPr lang="zh-CN" altLang="en-US" sz="1000" dirty="0"/>
            </a:p>
          </p:txBody>
        </p:sp>
      </p:grpSp>
      <p:sp>
        <p:nvSpPr>
          <p:cNvPr id="78" name="Arrow: Right 77">
            <a:extLst>
              <a:ext uri="{FF2B5EF4-FFF2-40B4-BE49-F238E27FC236}">
                <a16:creationId xmlns:a16="http://schemas.microsoft.com/office/drawing/2014/main" id="{C263B598-10B1-DDE7-9A11-4447408403A3}"/>
              </a:ext>
            </a:extLst>
          </p:cNvPr>
          <p:cNvSpPr/>
          <p:nvPr/>
        </p:nvSpPr>
        <p:spPr>
          <a:xfrm>
            <a:off x="5358384" y="2923359"/>
            <a:ext cx="294485" cy="27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3" name="Picture 2" descr="Shape&#10;&#10;Description automatically generated with medium confidence">
            <a:extLst>
              <a:ext uri="{FF2B5EF4-FFF2-40B4-BE49-F238E27FC236}">
                <a16:creationId xmlns:a16="http://schemas.microsoft.com/office/drawing/2014/main" id="{ACEBA2F3-06D6-1D88-C477-A389231270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D4261764-5237-5228-9597-2FD183C38A49}"/>
              </a:ext>
            </a:extLst>
          </p:cNvPr>
          <p:cNvSpPr>
            <a:spLocks noGrp="1"/>
          </p:cNvSpPr>
          <p:nvPr>
            <p:ph type="sldNum" sz="quarter" idx="12"/>
          </p:nvPr>
        </p:nvSpPr>
        <p:spPr/>
        <p:txBody>
          <a:bodyPr/>
          <a:lstStyle/>
          <a:p>
            <a:fld id="{B82CCC60-E8CD-4174-8B1A-7DF615B22EEF}" type="slidenum">
              <a:rPr lang="en-US" smtClean="0"/>
              <a:pPr/>
              <a:t>16</a:t>
            </a:fld>
            <a:endParaRPr lang="en-US"/>
          </a:p>
        </p:txBody>
      </p:sp>
    </p:spTree>
    <p:extLst>
      <p:ext uri="{BB962C8B-B14F-4D97-AF65-F5344CB8AC3E}">
        <p14:creationId xmlns:p14="http://schemas.microsoft.com/office/powerpoint/2010/main" val="314729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C17C-C271-6C10-6D84-CEAC23754F62}"/>
              </a:ext>
            </a:extLst>
          </p:cNvPr>
          <p:cNvSpPr>
            <a:spLocks noGrp="1"/>
          </p:cNvSpPr>
          <p:nvPr>
            <p:ph type="title"/>
          </p:nvPr>
        </p:nvSpPr>
        <p:spPr/>
        <p:txBody>
          <a:bodyPr>
            <a:noAutofit/>
          </a:bodyPr>
          <a:lstStyle/>
          <a:p>
            <a:r>
              <a:rPr lang="en-US" sz="2400" dirty="0"/>
              <a:t>3.2 DTL: Disease-specific variants detections</a:t>
            </a:r>
          </a:p>
        </p:txBody>
      </p:sp>
      <p:pic>
        <p:nvPicPr>
          <p:cNvPr id="5" name="Picture 4" descr="Chart&#10;&#10;Description automatically generated">
            <a:extLst>
              <a:ext uri="{FF2B5EF4-FFF2-40B4-BE49-F238E27FC236}">
                <a16:creationId xmlns:a16="http://schemas.microsoft.com/office/drawing/2014/main" id="{6149E902-6EA2-1704-3E34-718B7F2B3DBA}"/>
              </a:ext>
            </a:extLst>
          </p:cNvPr>
          <p:cNvPicPr>
            <a:picLocks noChangeAspect="1"/>
          </p:cNvPicPr>
          <p:nvPr/>
        </p:nvPicPr>
        <p:blipFill>
          <a:blip r:embed="rId2"/>
          <a:stretch>
            <a:fillRect/>
          </a:stretch>
        </p:blipFill>
        <p:spPr>
          <a:xfrm>
            <a:off x="2774661" y="1305070"/>
            <a:ext cx="4419241" cy="3599115"/>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4ED9EB30-3264-DAF3-8763-8E4DBEBFE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6" name="Slide Number Placeholder 5">
            <a:extLst>
              <a:ext uri="{FF2B5EF4-FFF2-40B4-BE49-F238E27FC236}">
                <a16:creationId xmlns:a16="http://schemas.microsoft.com/office/drawing/2014/main" id="{CD729054-5163-2DD1-DA99-429104FD90C0}"/>
              </a:ext>
            </a:extLst>
          </p:cNvPr>
          <p:cNvSpPr>
            <a:spLocks noGrp="1"/>
          </p:cNvSpPr>
          <p:nvPr>
            <p:ph type="sldNum" sz="quarter" idx="12"/>
          </p:nvPr>
        </p:nvSpPr>
        <p:spPr/>
        <p:txBody>
          <a:bodyPr/>
          <a:lstStyle/>
          <a:p>
            <a:fld id="{B82CCC60-E8CD-4174-8B1A-7DF615B22EEF}" type="slidenum">
              <a:rPr lang="en-US" smtClean="0"/>
              <a:pPr/>
              <a:t>17</a:t>
            </a:fld>
            <a:endParaRPr lang="en-US"/>
          </a:p>
        </p:txBody>
      </p:sp>
    </p:spTree>
    <p:extLst>
      <p:ext uri="{BB962C8B-B14F-4D97-AF65-F5344CB8AC3E}">
        <p14:creationId xmlns:p14="http://schemas.microsoft.com/office/powerpoint/2010/main" val="2468180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468E-19C8-0189-07F1-C65DCFCB934D}"/>
              </a:ext>
            </a:extLst>
          </p:cNvPr>
          <p:cNvSpPr>
            <a:spLocks noGrp="1"/>
          </p:cNvSpPr>
          <p:nvPr>
            <p:ph type="title"/>
          </p:nvPr>
        </p:nvSpPr>
        <p:spPr/>
        <p:txBody>
          <a:bodyPr>
            <a:noAutofit/>
          </a:bodyPr>
          <a:lstStyle/>
          <a:p>
            <a:r>
              <a:rPr lang="en-US" sz="2400" dirty="0"/>
              <a:t>3.2 DTL: Disease-specific variants detections</a:t>
            </a:r>
          </a:p>
        </p:txBody>
      </p:sp>
      <p:sp>
        <p:nvSpPr>
          <p:cNvPr id="3" name="Content Placeholder 2">
            <a:extLst>
              <a:ext uri="{FF2B5EF4-FFF2-40B4-BE49-F238E27FC236}">
                <a16:creationId xmlns:a16="http://schemas.microsoft.com/office/drawing/2014/main" id="{48FE4060-22B3-EB6F-9F42-FEDE4A5812D4}"/>
              </a:ext>
            </a:extLst>
          </p:cNvPr>
          <p:cNvSpPr>
            <a:spLocks noGrp="1"/>
          </p:cNvSpPr>
          <p:nvPr>
            <p:ph idx="1"/>
          </p:nvPr>
        </p:nvSpPr>
        <p:spPr/>
        <p:txBody>
          <a:bodyPr>
            <a:normAutofit/>
          </a:bodyPr>
          <a:lstStyle/>
          <a:p>
            <a:r>
              <a:rPr lang="en-US" sz="2000" dirty="0"/>
              <a:t>Take away messages: </a:t>
            </a:r>
          </a:p>
          <a:p>
            <a:pPr lvl="1"/>
            <a:r>
              <a:rPr lang="en-US" sz="2000" dirty="0"/>
              <a:t>Functional biological annotations are important in discovering causal disease variants</a:t>
            </a:r>
          </a:p>
          <a:p>
            <a:pPr lvl="1"/>
            <a:r>
              <a:rPr lang="en-US" sz="2000" dirty="0"/>
              <a:t>However, disease-specific functional annotations were not integrated in previous models</a:t>
            </a:r>
          </a:p>
          <a:p>
            <a:pPr lvl="1"/>
            <a:r>
              <a:rPr lang="en-US" sz="2000" dirty="0"/>
              <a:t>Using transfer learning can fill up these gaps, thus promoting discoveries of disease-specific causal variants. </a:t>
            </a:r>
          </a:p>
        </p:txBody>
      </p:sp>
      <p:pic>
        <p:nvPicPr>
          <p:cNvPr id="4" name="Picture 3" descr="Shape&#10;&#10;Description automatically generated with medium confidence">
            <a:extLst>
              <a:ext uri="{FF2B5EF4-FFF2-40B4-BE49-F238E27FC236}">
                <a16:creationId xmlns:a16="http://schemas.microsoft.com/office/drawing/2014/main" id="{6F228B0C-AD6B-7471-CAE8-59579203EE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8238858F-7F48-F0AC-8CD9-686618F126A0}"/>
              </a:ext>
            </a:extLst>
          </p:cNvPr>
          <p:cNvSpPr>
            <a:spLocks noGrp="1"/>
          </p:cNvSpPr>
          <p:nvPr>
            <p:ph type="sldNum" sz="quarter" idx="12"/>
          </p:nvPr>
        </p:nvSpPr>
        <p:spPr/>
        <p:txBody>
          <a:bodyPr/>
          <a:lstStyle/>
          <a:p>
            <a:fld id="{B82CCC60-E8CD-4174-8B1A-7DF615B22EEF}" type="slidenum">
              <a:rPr lang="en-US" smtClean="0"/>
              <a:pPr/>
              <a:t>18</a:t>
            </a:fld>
            <a:endParaRPr lang="en-US"/>
          </a:p>
        </p:txBody>
      </p:sp>
    </p:spTree>
    <p:extLst>
      <p:ext uri="{BB962C8B-B14F-4D97-AF65-F5344CB8AC3E}">
        <p14:creationId xmlns:p14="http://schemas.microsoft.com/office/powerpoint/2010/main" val="770159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D485-D8D7-B8EA-8B8E-3438539220BE}"/>
              </a:ext>
            </a:extLst>
          </p:cNvPr>
          <p:cNvSpPr>
            <a:spLocks noGrp="1"/>
          </p:cNvSpPr>
          <p:nvPr>
            <p:ph type="title"/>
          </p:nvPr>
        </p:nvSpPr>
        <p:spPr/>
        <p:txBody>
          <a:bodyPr>
            <a:normAutofit/>
          </a:bodyPr>
          <a:lstStyle/>
          <a:p>
            <a:r>
              <a:rPr lang="en-US" dirty="0"/>
              <a:t>4. </a:t>
            </a:r>
            <a:r>
              <a:rPr lang="en-US" sz="3600" dirty="0"/>
              <a:t>Deep learning basic glossary</a:t>
            </a:r>
            <a:endParaRPr lang="en-US" dirty="0"/>
          </a:p>
        </p:txBody>
      </p:sp>
      <p:sp>
        <p:nvSpPr>
          <p:cNvPr id="3" name="Content Placeholder 2">
            <a:extLst>
              <a:ext uri="{FF2B5EF4-FFF2-40B4-BE49-F238E27FC236}">
                <a16:creationId xmlns:a16="http://schemas.microsoft.com/office/drawing/2014/main" id="{D1C31A93-C43D-AA15-3E7C-AC0418922AD9}"/>
              </a:ext>
            </a:extLst>
          </p:cNvPr>
          <p:cNvSpPr>
            <a:spLocks noGrp="1"/>
          </p:cNvSpPr>
          <p:nvPr>
            <p:ph idx="1"/>
          </p:nvPr>
        </p:nvSpPr>
        <p:spPr>
          <a:xfrm>
            <a:off x="2389238" y="1268360"/>
            <a:ext cx="6304935" cy="3750901"/>
          </a:xfrm>
        </p:spPr>
        <p:txBody>
          <a:bodyPr>
            <a:normAutofit lnSpcReduction="10000"/>
          </a:bodyPr>
          <a:lstStyle/>
          <a:p>
            <a:pPr marL="514350" indent="-514350">
              <a:buFont typeface="+mj-lt"/>
              <a:buAutoNum type="arabicPeriod"/>
            </a:pPr>
            <a:r>
              <a:rPr lang="en-US" sz="1600" dirty="0"/>
              <a:t>Models’ architectures</a:t>
            </a:r>
          </a:p>
          <a:p>
            <a:pPr marL="514350" indent="-514350">
              <a:buFont typeface="+mj-lt"/>
              <a:buAutoNum type="arabicPeriod"/>
            </a:pPr>
            <a:r>
              <a:rPr lang="en-US" sz="1600" dirty="0"/>
              <a:t>Dataset</a:t>
            </a:r>
          </a:p>
          <a:p>
            <a:pPr marL="514350" indent="-514350">
              <a:buFont typeface="+mj-lt"/>
              <a:buAutoNum type="arabicPeriod"/>
            </a:pPr>
            <a:r>
              <a:rPr lang="en-US" sz="1600" dirty="0"/>
              <a:t>Model training </a:t>
            </a:r>
          </a:p>
          <a:p>
            <a:pPr lvl="1"/>
            <a:r>
              <a:rPr lang="en-US" sz="1600" dirty="0"/>
              <a:t>Hyperparameters</a:t>
            </a:r>
          </a:p>
          <a:p>
            <a:pPr lvl="1"/>
            <a:r>
              <a:rPr lang="en-US" sz="1600" dirty="0"/>
              <a:t>Parameters</a:t>
            </a:r>
          </a:p>
          <a:p>
            <a:pPr lvl="1"/>
            <a:r>
              <a:rPr lang="en-US" sz="1600" dirty="0"/>
              <a:t>Epoch</a:t>
            </a:r>
          </a:p>
          <a:p>
            <a:pPr lvl="1"/>
            <a:r>
              <a:rPr lang="en-US" sz="1600" dirty="0"/>
              <a:t>Batch sizes</a:t>
            </a:r>
          </a:p>
          <a:p>
            <a:pPr lvl="1"/>
            <a:r>
              <a:rPr lang="en-US" sz="1600" dirty="0"/>
              <a:t>Iterations</a:t>
            </a:r>
          </a:p>
          <a:p>
            <a:pPr lvl="1"/>
            <a:r>
              <a:rPr lang="en-US" sz="1600" dirty="0"/>
              <a:t>Loss function</a:t>
            </a:r>
          </a:p>
          <a:p>
            <a:pPr lvl="1"/>
            <a:r>
              <a:rPr lang="en-US" sz="1600" dirty="0"/>
              <a:t>Feed forward and backpropagation</a:t>
            </a:r>
          </a:p>
          <a:p>
            <a:pPr lvl="1"/>
            <a:r>
              <a:rPr lang="en-US" sz="1600" dirty="0"/>
              <a:t>Gradient descent (Adam, SGD)</a:t>
            </a:r>
          </a:p>
          <a:p>
            <a:pPr lvl="1"/>
            <a:r>
              <a:rPr lang="en-US" sz="1600" dirty="0"/>
              <a:t>Learning rate</a:t>
            </a:r>
          </a:p>
          <a:p>
            <a:pPr marL="514350" indent="-514350">
              <a:buFont typeface="+mj-lt"/>
              <a:buAutoNum type="arabicPeriod"/>
            </a:pPr>
            <a:r>
              <a:rPr lang="en-US" sz="1600" dirty="0"/>
              <a:t>Model evaluation</a:t>
            </a:r>
          </a:p>
        </p:txBody>
      </p:sp>
      <p:pic>
        <p:nvPicPr>
          <p:cNvPr id="4" name="Picture 3" descr="Shape&#10;&#10;Description automatically generated with medium confidence">
            <a:extLst>
              <a:ext uri="{FF2B5EF4-FFF2-40B4-BE49-F238E27FC236}">
                <a16:creationId xmlns:a16="http://schemas.microsoft.com/office/drawing/2014/main" id="{4432E445-A569-CEAB-59DA-1220060208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13BCCB6A-BA81-87C9-688E-AA31B2C99B75}"/>
              </a:ext>
            </a:extLst>
          </p:cNvPr>
          <p:cNvSpPr>
            <a:spLocks noGrp="1"/>
          </p:cNvSpPr>
          <p:nvPr>
            <p:ph type="sldNum" sz="quarter" idx="12"/>
          </p:nvPr>
        </p:nvSpPr>
        <p:spPr/>
        <p:txBody>
          <a:bodyPr/>
          <a:lstStyle/>
          <a:p>
            <a:fld id="{B82CCC60-E8CD-4174-8B1A-7DF615B22EEF}" type="slidenum">
              <a:rPr lang="en-US" smtClean="0"/>
              <a:pPr/>
              <a:t>19</a:t>
            </a:fld>
            <a:endParaRPr lang="en-US"/>
          </a:p>
        </p:txBody>
      </p:sp>
    </p:spTree>
    <p:extLst>
      <p:ext uri="{BB962C8B-B14F-4D97-AF65-F5344CB8AC3E}">
        <p14:creationId xmlns:p14="http://schemas.microsoft.com/office/powerpoint/2010/main" val="1698618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Outlines</a:t>
            </a:r>
          </a:p>
        </p:txBody>
      </p:sp>
      <p:sp>
        <p:nvSpPr>
          <p:cNvPr id="3" name="Content Placeholder 2"/>
          <p:cNvSpPr>
            <a:spLocks noGrp="1"/>
          </p:cNvSpPr>
          <p:nvPr>
            <p:ph idx="1"/>
          </p:nvPr>
        </p:nvSpPr>
        <p:spPr/>
        <p:txBody>
          <a:bodyPr>
            <a:normAutofit fontScale="92500" lnSpcReduction="20000"/>
          </a:bodyPr>
          <a:lstStyle/>
          <a:p>
            <a:r>
              <a:rPr lang="en-US" sz="2400" dirty="0"/>
              <a:t>Part I: </a:t>
            </a:r>
          </a:p>
          <a:p>
            <a:pPr lvl="1"/>
            <a:r>
              <a:rPr lang="en-US" sz="2400" dirty="0"/>
              <a:t>1. What is transfer learning?</a:t>
            </a:r>
          </a:p>
          <a:p>
            <a:pPr lvl="1"/>
            <a:r>
              <a:rPr lang="en-US" sz="2400" dirty="0"/>
              <a:t>2. Rationality for transfer learning</a:t>
            </a:r>
          </a:p>
          <a:p>
            <a:pPr lvl="1"/>
            <a:r>
              <a:rPr lang="en-US" sz="2400" dirty="0"/>
              <a:t>3.  Transfer learning examples</a:t>
            </a:r>
          </a:p>
          <a:p>
            <a:pPr lvl="2"/>
            <a:r>
              <a:rPr lang="en-US" sz="2000" dirty="0"/>
              <a:t>3.1 Image classification</a:t>
            </a:r>
          </a:p>
          <a:p>
            <a:pPr lvl="2"/>
            <a:r>
              <a:rPr lang="en-US" sz="2000" dirty="0"/>
              <a:t>3.2 DTL: Disease-specific variants detections (Leah’s research project)</a:t>
            </a:r>
          </a:p>
          <a:p>
            <a:r>
              <a:rPr lang="en-US" sz="2400" dirty="0"/>
              <a:t>Part II:</a:t>
            </a:r>
          </a:p>
          <a:p>
            <a:pPr lvl="1"/>
            <a:r>
              <a:rPr lang="en-US" sz="2400" dirty="0"/>
              <a:t>4. Deep learning basic glossary</a:t>
            </a:r>
          </a:p>
          <a:p>
            <a:pPr lvl="1"/>
            <a:r>
              <a:rPr lang="en-US" sz="2400" dirty="0"/>
              <a:t>5. Hands-on: Image classification</a:t>
            </a:r>
          </a:p>
          <a:p>
            <a:pPr lvl="2"/>
            <a:r>
              <a:rPr lang="en-US" sz="2000" dirty="0"/>
              <a:t>Google </a:t>
            </a:r>
            <a:r>
              <a:rPr lang="en-US" sz="2000" dirty="0" err="1"/>
              <a:t>colab</a:t>
            </a:r>
            <a:endParaRPr lang="en-US" sz="2000" dirty="0"/>
          </a:p>
          <a:p>
            <a:endParaRPr lang="en-US" dirty="0"/>
          </a:p>
        </p:txBody>
      </p:sp>
      <p:pic>
        <p:nvPicPr>
          <p:cNvPr id="4" name="Picture 3" descr="Shape&#10;&#10;Description automatically generated with medium confidence">
            <a:extLst>
              <a:ext uri="{FF2B5EF4-FFF2-40B4-BE49-F238E27FC236}">
                <a16:creationId xmlns:a16="http://schemas.microsoft.com/office/drawing/2014/main" id="{A93E7BD1-44E8-2192-E4AB-27B5FBAB4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4D9B8DA2-22A7-DF13-EBCC-A9EBCD344951}"/>
              </a:ext>
            </a:extLst>
          </p:cNvPr>
          <p:cNvSpPr>
            <a:spLocks noGrp="1"/>
          </p:cNvSpPr>
          <p:nvPr>
            <p:ph type="sldNum" sz="quarter" idx="12"/>
          </p:nvPr>
        </p:nvSpPr>
        <p:spPr/>
        <p:txBody>
          <a:bodyPr/>
          <a:lstStyle/>
          <a:p>
            <a:fld id="{B82CCC60-E8CD-4174-8B1A-7DF615B22EEF}" type="slidenum">
              <a:rPr lang="en-US" smtClean="0"/>
              <a:pPr/>
              <a:t>2</a:t>
            </a:fld>
            <a:endParaRPr lang="en-US"/>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F0F8-931E-C6A1-0178-BF5345AF82EF}"/>
              </a:ext>
            </a:extLst>
          </p:cNvPr>
          <p:cNvSpPr>
            <a:spLocks noGrp="1"/>
          </p:cNvSpPr>
          <p:nvPr>
            <p:ph type="title"/>
          </p:nvPr>
        </p:nvSpPr>
        <p:spPr/>
        <p:txBody>
          <a:bodyPr>
            <a:normAutofit/>
          </a:bodyPr>
          <a:lstStyle/>
          <a:p>
            <a:r>
              <a:rPr lang="en-US" dirty="0"/>
              <a:t>4.1 Models’ architectures</a:t>
            </a:r>
          </a:p>
        </p:txBody>
      </p:sp>
      <p:pic>
        <p:nvPicPr>
          <p:cNvPr id="3074" name="Picture 2">
            <a:extLst>
              <a:ext uri="{FF2B5EF4-FFF2-40B4-BE49-F238E27FC236}">
                <a16:creationId xmlns:a16="http://schemas.microsoft.com/office/drawing/2014/main" id="{3569524E-9086-2CD6-4C0A-9CF5CBE9AE3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45" t="21791"/>
          <a:stretch/>
        </p:blipFill>
        <p:spPr bwMode="auto">
          <a:xfrm>
            <a:off x="4871788" y="1131886"/>
            <a:ext cx="3608875" cy="16457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edding Cakes – With the Grain Guelph">
            <a:extLst>
              <a:ext uri="{FF2B5EF4-FFF2-40B4-BE49-F238E27FC236}">
                <a16:creationId xmlns:a16="http://schemas.microsoft.com/office/drawing/2014/main" id="{8B314AF7-86E2-C9B4-EC6D-746963467F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1131886"/>
            <a:ext cx="2708018" cy="36286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EFE677-F22B-EE7B-D8A9-6CA8FF4F652D}"/>
              </a:ext>
            </a:extLst>
          </p:cNvPr>
          <p:cNvPicPr>
            <a:picLocks noChangeAspect="1"/>
          </p:cNvPicPr>
          <p:nvPr/>
        </p:nvPicPr>
        <p:blipFill>
          <a:blip r:embed="rId4"/>
          <a:stretch>
            <a:fillRect/>
          </a:stretch>
        </p:blipFill>
        <p:spPr>
          <a:xfrm>
            <a:off x="4732043" y="2809797"/>
            <a:ext cx="4357586" cy="1927166"/>
          </a:xfrm>
          <a:prstGeom prst="rect">
            <a:avLst/>
          </a:prstGeom>
        </p:spPr>
      </p:pic>
      <p:sp>
        <p:nvSpPr>
          <p:cNvPr id="8" name="TextBox 7">
            <a:extLst>
              <a:ext uri="{FF2B5EF4-FFF2-40B4-BE49-F238E27FC236}">
                <a16:creationId xmlns:a16="http://schemas.microsoft.com/office/drawing/2014/main" id="{81975BBD-8966-887A-D5C5-25DB4CB44EB2}"/>
              </a:ext>
            </a:extLst>
          </p:cNvPr>
          <p:cNvSpPr txBox="1"/>
          <p:nvPr/>
        </p:nvSpPr>
        <p:spPr>
          <a:xfrm>
            <a:off x="5653266" y="4928056"/>
            <a:ext cx="3490734" cy="215444"/>
          </a:xfrm>
          <a:prstGeom prst="rect">
            <a:avLst/>
          </a:prstGeom>
          <a:noFill/>
        </p:spPr>
        <p:txBody>
          <a:bodyPr wrap="square">
            <a:spAutoFit/>
          </a:bodyPr>
          <a:lstStyle/>
          <a:p>
            <a:r>
              <a:rPr lang="en-US" sz="800" dirty="0"/>
              <a:t>https://www.yenersway.com/resources/combination-guide-for-layered-cakes/</a:t>
            </a:r>
          </a:p>
        </p:txBody>
      </p:sp>
      <p:pic>
        <p:nvPicPr>
          <p:cNvPr id="3" name="Picture 2" descr="Shape&#10;&#10;Description automatically generated with medium confidence">
            <a:extLst>
              <a:ext uri="{FF2B5EF4-FFF2-40B4-BE49-F238E27FC236}">
                <a16:creationId xmlns:a16="http://schemas.microsoft.com/office/drawing/2014/main" id="{A43E2CED-F9F0-49C1-65C7-EC9BCDF6BD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1BCEC917-F456-0D1A-9EB0-F7FAC183BF76}"/>
              </a:ext>
            </a:extLst>
          </p:cNvPr>
          <p:cNvSpPr>
            <a:spLocks noGrp="1"/>
          </p:cNvSpPr>
          <p:nvPr>
            <p:ph type="sldNum" sz="quarter" idx="12"/>
          </p:nvPr>
        </p:nvSpPr>
        <p:spPr/>
        <p:txBody>
          <a:bodyPr/>
          <a:lstStyle/>
          <a:p>
            <a:fld id="{B82CCC60-E8CD-4174-8B1A-7DF615B22EEF}" type="slidenum">
              <a:rPr lang="en-US" smtClean="0"/>
              <a:pPr/>
              <a:t>20</a:t>
            </a:fld>
            <a:endParaRPr lang="en-US"/>
          </a:p>
        </p:txBody>
      </p:sp>
    </p:spTree>
    <p:extLst>
      <p:ext uri="{BB962C8B-B14F-4D97-AF65-F5344CB8AC3E}">
        <p14:creationId xmlns:p14="http://schemas.microsoft.com/office/powerpoint/2010/main" val="6920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2EC5-EDD0-61DD-156F-830D50EA19C6}"/>
              </a:ext>
            </a:extLst>
          </p:cNvPr>
          <p:cNvSpPr>
            <a:spLocks noGrp="1"/>
          </p:cNvSpPr>
          <p:nvPr>
            <p:ph type="title"/>
          </p:nvPr>
        </p:nvSpPr>
        <p:spPr/>
        <p:txBody>
          <a:bodyPr/>
          <a:lstStyle/>
          <a:p>
            <a:r>
              <a:rPr lang="en-US" dirty="0"/>
              <a:t>4.1 Models’ architectures</a:t>
            </a:r>
          </a:p>
        </p:txBody>
      </p:sp>
      <p:sp>
        <p:nvSpPr>
          <p:cNvPr id="3" name="Content Placeholder 2">
            <a:extLst>
              <a:ext uri="{FF2B5EF4-FFF2-40B4-BE49-F238E27FC236}">
                <a16:creationId xmlns:a16="http://schemas.microsoft.com/office/drawing/2014/main" id="{4DE1676A-AC49-035A-7FA3-1E316E287603}"/>
              </a:ext>
            </a:extLst>
          </p:cNvPr>
          <p:cNvSpPr>
            <a:spLocks noGrp="1"/>
          </p:cNvSpPr>
          <p:nvPr>
            <p:ph idx="1"/>
          </p:nvPr>
        </p:nvSpPr>
        <p:spPr>
          <a:xfrm>
            <a:off x="2194881" y="1268360"/>
            <a:ext cx="4365266" cy="3556611"/>
          </a:xfrm>
        </p:spPr>
        <p:txBody>
          <a:bodyPr>
            <a:normAutofit fontScale="92500" lnSpcReduction="10000"/>
          </a:bodyPr>
          <a:lstStyle/>
          <a:p>
            <a:r>
              <a:rPr lang="en-US" sz="1800" dirty="0"/>
              <a:t>Model</a:t>
            </a:r>
          </a:p>
          <a:p>
            <a:pPr lvl="1"/>
            <a:r>
              <a:rPr lang="en-US" sz="1800" dirty="0"/>
              <a:t>Functional blocks</a:t>
            </a:r>
          </a:p>
          <a:p>
            <a:pPr lvl="2"/>
            <a:r>
              <a:rPr lang="en-US" sz="1800" dirty="0"/>
              <a:t>Layers (neural network)</a:t>
            </a:r>
          </a:p>
          <a:p>
            <a:pPr lvl="3"/>
            <a:r>
              <a:rPr lang="en-US" sz="1400" dirty="0"/>
              <a:t>Fully connected</a:t>
            </a:r>
          </a:p>
          <a:p>
            <a:pPr lvl="3"/>
            <a:r>
              <a:rPr lang="en-US" sz="1400" dirty="0"/>
              <a:t>Sparsely connected (dropout)</a:t>
            </a:r>
          </a:p>
          <a:p>
            <a:pPr lvl="3"/>
            <a:r>
              <a:rPr lang="en-US" sz="1400" dirty="0"/>
              <a:t>Convolutional layers</a:t>
            </a:r>
          </a:p>
          <a:p>
            <a:pPr lvl="3"/>
            <a:r>
              <a:rPr lang="en-US" sz="1400" dirty="0"/>
              <a:t>Activation function (add nonlinearity to NN) </a:t>
            </a:r>
          </a:p>
          <a:p>
            <a:endParaRPr lang="en-US" sz="1800" dirty="0"/>
          </a:p>
          <a:p>
            <a:endParaRPr lang="en-US" sz="1800" dirty="0"/>
          </a:p>
          <a:p>
            <a:endParaRPr lang="en-US" sz="1800" dirty="0"/>
          </a:p>
          <a:p>
            <a:endParaRPr lang="en-US" sz="1800" dirty="0"/>
          </a:p>
          <a:p>
            <a:r>
              <a:rPr lang="en-US" sz="1800" dirty="0"/>
              <a:t>Input and output shape</a:t>
            </a:r>
          </a:p>
        </p:txBody>
      </p:sp>
      <p:pic>
        <p:nvPicPr>
          <p:cNvPr id="4" name="Picture 2" descr="Extended Data Fig. 1">
            <a:extLst>
              <a:ext uri="{FF2B5EF4-FFF2-40B4-BE49-F238E27FC236}">
                <a16:creationId xmlns:a16="http://schemas.microsoft.com/office/drawing/2014/main" id="{6DBC504B-9233-2485-F1B5-FD267D2414B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5586" b="26722"/>
          <a:stretch/>
        </p:blipFill>
        <p:spPr bwMode="auto">
          <a:xfrm>
            <a:off x="-18107" y="876653"/>
            <a:ext cx="1924050" cy="38707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AF2373-8434-BE50-F28E-61806A22000E}"/>
              </a:ext>
            </a:extLst>
          </p:cNvPr>
          <p:cNvSpPr txBox="1"/>
          <p:nvPr/>
        </p:nvSpPr>
        <p:spPr>
          <a:xfrm>
            <a:off x="3840480" y="4824972"/>
            <a:ext cx="5398936" cy="338554"/>
          </a:xfrm>
          <a:prstGeom prst="rect">
            <a:avLst/>
          </a:prstGeom>
          <a:noFill/>
        </p:spPr>
        <p:txBody>
          <a:bodyPr wrap="square">
            <a:spAutoFit/>
          </a:bodyPr>
          <a:lstStyle/>
          <a:p>
            <a:r>
              <a:rPr lang="en-US" sz="800" dirty="0"/>
              <a:t>https://towardsdatascience.com/what-the-hell-is-perceptron-626217814f53; https://arxiv.org/pdf/1809.05165.pdf; https://www.simplilearn.com/tutorials/deep-learning-tutorial/perceptron; https://en.wikipedia.org/wiki/Activation_function</a:t>
            </a:r>
          </a:p>
        </p:txBody>
      </p:sp>
      <p:grpSp>
        <p:nvGrpSpPr>
          <p:cNvPr id="8" name="Group 7">
            <a:extLst>
              <a:ext uri="{FF2B5EF4-FFF2-40B4-BE49-F238E27FC236}">
                <a16:creationId xmlns:a16="http://schemas.microsoft.com/office/drawing/2014/main" id="{61235A9C-C23E-D870-E93F-10BD3CDBD662}"/>
              </a:ext>
            </a:extLst>
          </p:cNvPr>
          <p:cNvGrpSpPr/>
          <p:nvPr/>
        </p:nvGrpSpPr>
        <p:grpSpPr>
          <a:xfrm>
            <a:off x="6502254" y="2412406"/>
            <a:ext cx="2455770" cy="1494454"/>
            <a:chOff x="6025793" y="1113166"/>
            <a:chExt cx="3105702" cy="1865263"/>
          </a:xfrm>
          <a:solidFill>
            <a:schemeClr val="bg1"/>
          </a:solidFill>
        </p:grpSpPr>
        <p:pic>
          <p:nvPicPr>
            <p:cNvPr id="2050" name="Picture 2" descr="What the Hell is Perceptron?. The Fundamentals of Neural Networks | by  SAGAR SHARMA | Towards Data Science">
              <a:extLst>
                <a:ext uri="{FF2B5EF4-FFF2-40B4-BE49-F238E27FC236}">
                  <a16:creationId xmlns:a16="http://schemas.microsoft.com/office/drawing/2014/main" id="{7C312BDF-BD03-C60E-6D2F-20AAD215A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5794" y="1336613"/>
              <a:ext cx="3105701" cy="1641816"/>
            </a:xfrm>
            <a:prstGeom prst="rect">
              <a:avLst/>
            </a:prstGeom>
            <a:grpFill/>
          </p:spPr>
        </p:pic>
        <p:sp>
          <p:nvSpPr>
            <p:cNvPr id="7" name="TextBox 6">
              <a:extLst>
                <a:ext uri="{FF2B5EF4-FFF2-40B4-BE49-F238E27FC236}">
                  <a16:creationId xmlns:a16="http://schemas.microsoft.com/office/drawing/2014/main" id="{1EA25A6B-94C4-FF24-0338-240FA9A78877}"/>
                </a:ext>
              </a:extLst>
            </p:cNvPr>
            <p:cNvSpPr txBox="1"/>
            <p:nvPr/>
          </p:nvSpPr>
          <p:spPr>
            <a:xfrm>
              <a:off x="6025793" y="1113166"/>
              <a:ext cx="3105701" cy="276999"/>
            </a:xfrm>
            <a:prstGeom prst="rect">
              <a:avLst/>
            </a:prstGeom>
            <a:grpFill/>
          </p:spPr>
          <p:txBody>
            <a:bodyPr wrap="square" rtlCol="0">
              <a:spAutoFit/>
            </a:bodyPr>
            <a:lstStyle/>
            <a:p>
              <a:r>
                <a:rPr lang="en-US" sz="1200" dirty="0"/>
                <a:t>Perceptron</a:t>
              </a:r>
            </a:p>
          </p:txBody>
        </p:sp>
      </p:grpSp>
      <p:pic>
        <p:nvPicPr>
          <p:cNvPr id="2052" name="Picture 4" descr="diagram-of-a-biological-neuron_1">
            <a:extLst>
              <a:ext uri="{FF2B5EF4-FFF2-40B4-BE49-F238E27FC236}">
                <a16:creationId xmlns:a16="http://schemas.microsoft.com/office/drawing/2014/main" id="{E630F642-5E45-E57D-ADBC-EFBA9206B5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2254" y="1237944"/>
            <a:ext cx="2442502" cy="10737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2C2F11A-3EF9-C2AB-ECD5-14EA409344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918" y="3167762"/>
            <a:ext cx="1554607" cy="10387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FE1B651-915E-A5FD-8283-EB2A7A0BE2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6344" y="3167761"/>
            <a:ext cx="1236521" cy="10285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FB4647C-5705-68F3-D25E-316A7DC17D66}"/>
              </a:ext>
            </a:extLst>
          </p:cNvPr>
          <p:cNvPicPr>
            <a:picLocks noChangeAspect="1"/>
          </p:cNvPicPr>
          <p:nvPr/>
        </p:nvPicPr>
        <p:blipFill>
          <a:blip r:embed="rId8"/>
          <a:stretch>
            <a:fillRect/>
          </a:stretch>
        </p:blipFill>
        <p:spPr>
          <a:xfrm>
            <a:off x="4477898" y="4155518"/>
            <a:ext cx="2638007" cy="160854"/>
          </a:xfrm>
          <a:prstGeom prst="rect">
            <a:avLst/>
          </a:prstGeom>
        </p:spPr>
      </p:pic>
      <p:pic>
        <p:nvPicPr>
          <p:cNvPr id="22" name="Picture 21">
            <a:extLst>
              <a:ext uri="{FF2B5EF4-FFF2-40B4-BE49-F238E27FC236}">
                <a16:creationId xmlns:a16="http://schemas.microsoft.com/office/drawing/2014/main" id="{7CD138E2-BD8C-CF9B-207E-266E9BE39509}"/>
              </a:ext>
            </a:extLst>
          </p:cNvPr>
          <p:cNvPicPr>
            <a:picLocks noChangeAspect="1"/>
          </p:cNvPicPr>
          <p:nvPr/>
        </p:nvPicPr>
        <p:blipFill>
          <a:blip r:embed="rId9"/>
          <a:stretch>
            <a:fillRect/>
          </a:stretch>
        </p:blipFill>
        <p:spPr>
          <a:xfrm>
            <a:off x="2182764" y="4173079"/>
            <a:ext cx="2070996" cy="16085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BF026DA7-6411-458E-22BF-514086962E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9" name="Slide Number Placeholder 8">
            <a:extLst>
              <a:ext uri="{FF2B5EF4-FFF2-40B4-BE49-F238E27FC236}">
                <a16:creationId xmlns:a16="http://schemas.microsoft.com/office/drawing/2014/main" id="{EBCFA894-27A7-0C43-E21F-A8112EB15911}"/>
              </a:ext>
            </a:extLst>
          </p:cNvPr>
          <p:cNvSpPr>
            <a:spLocks noGrp="1"/>
          </p:cNvSpPr>
          <p:nvPr>
            <p:ph type="sldNum" sz="quarter" idx="12"/>
          </p:nvPr>
        </p:nvSpPr>
        <p:spPr/>
        <p:txBody>
          <a:bodyPr/>
          <a:lstStyle/>
          <a:p>
            <a:fld id="{B82CCC60-E8CD-4174-8B1A-7DF615B22EEF}" type="slidenum">
              <a:rPr lang="en-US" smtClean="0"/>
              <a:pPr/>
              <a:t>21</a:t>
            </a:fld>
            <a:endParaRPr lang="en-US"/>
          </a:p>
        </p:txBody>
      </p:sp>
    </p:spTree>
    <p:extLst>
      <p:ext uri="{BB962C8B-B14F-4D97-AF65-F5344CB8AC3E}">
        <p14:creationId xmlns:p14="http://schemas.microsoft.com/office/powerpoint/2010/main" val="371265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 calcmode="lin" valueType="num">
                                      <p:cBhvr additive="base">
                                        <p:cTn id="15" dur="500" fill="hold"/>
                                        <p:tgtEl>
                                          <p:spTgt spid="2054"/>
                                        </p:tgtEl>
                                        <p:attrNameLst>
                                          <p:attrName>ppt_x</p:attrName>
                                        </p:attrNameLst>
                                      </p:cBhvr>
                                      <p:tavLst>
                                        <p:tav tm="0">
                                          <p:val>
                                            <p:strVal val="#ppt_x"/>
                                          </p:val>
                                        </p:tav>
                                        <p:tav tm="100000">
                                          <p:val>
                                            <p:strVal val="#ppt_x"/>
                                          </p:val>
                                        </p:tav>
                                      </p:tavLst>
                                    </p:anim>
                                    <p:anim calcmode="lin" valueType="num">
                                      <p:cBhvr additive="base">
                                        <p:cTn id="16" dur="500" fill="hold"/>
                                        <p:tgtEl>
                                          <p:spTgt spid="20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56"/>
                                        </p:tgtEl>
                                        <p:attrNameLst>
                                          <p:attrName>style.visibility</p:attrName>
                                        </p:attrNameLst>
                                      </p:cBhvr>
                                      <p:to>
                                        <p:strVal val="visible"/>
                                      </p:to>
                                    </p:set>
                                    <p:anim calcmode="lin" valueType="num">
                                      <p:cBhvr additive="base">
                                        <p:cTn id="19" dur="500" fill="hold"/>
                                        <p:tgtEl>
                                          <p:spTgt spid="2056"/>
                                        </p:tgtEl>
                                        <p:attrNameLst>
                                          <p:attrName>ppt_x</p:attrName>
                                        </p:attrNameLst>
                                      </p:cBhvr>
                                      <p:tavLst>
                                        <p:tav tm="0">
                                          <p:val>
                                            <p:strVal val="#ppt_x"/>
                                          </p:val>
                                        </p:tav>
                                        <p:tav tm="100000">
                                          <p:val>
                                            <p:strVal val="#ppt_x"/>
                                          </p:val>
                                        </p:tav>
                                      </p:tavLst>
                                    </p:anim>
                                    <p:anim calcmode="lin" valueType="num">
                                      <p:cBhvr additive="base">
                                        <p:cTn id="20" dur="500" fill="hold"/>
                                        <p:tgtEl>
                                          <p:spTgt spid="205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8675-D986-9E02-2694-AF516CE87751}"/>
              </a:ext>
            </a:extLst>
          </p:cNvPr>
          <p:cNvSpPr>
            <a:spLocks noGrp="1"/>
          </p:cNvSpPr>
          <p:nvPr>
            <p:ph type="title"/>
          </p:nvPr>
        </p:nvSpPr>
        <p:spPr/>
        <p:txBody>
          <a:bodyPr/>
          <a:lstStyle/>
          <a:p>
            <a:r>
              <a:rPr lang="en-US" dirty="0"/>
              <a:t>4.1 Models’ architectures</a:t>
            </a:r>
          </a:p>
        </p:txBody>
      </p:sp>
      <p:pic>
        <p:nvPicPr>
          <p:cNvPr id="5" name="Content Placeholder 4" descr="Diagram, schematic&#10;&#10;Description automatically generated">
            <a:extLst>
              <a:ext uri="{FF2B5EF4-FFF2-40B4-BE49-F238E27FC236}">
                <a16:creationId xmlns:a16="http://schemas.microsoft.com/office/drawing/2014/main" id="{93243792-0431-3361-8E86-850079806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2105" y="1352195"/>
            <a:ext cx="6665379" cy="3486505"/>
          </a:xfrm>
        </p:spPr>
      </p:pic>
      <p:sp>
        <p:nvSpPr>
          <p:cNvPr id="7" name="TextBox 6">
            <a:extLst>
              <a:ext uri="{FF2B5EF4-FFF2-40B4-BE49-F238E27FC236}">
                <a16:creationId xmlns:a16="http://schemas.microsoft.com/office/drawing/2014/main" id="{C26F44CE-8E3B-4FA4-8EC7-17A8009A037D}"/>
              </a:ext>
            </a:extLst>
          </p:cNvPr>
          <p:cNvSpPr txBox="1"/>
          <p:nvPr/>
        </p:nvSpPr>
        <p:spPr>
          <a:xfrm>
            <a:off x="5542059" y="4934074"/>
            <a:ext cx="3601941" cy="215444"/>
          </a:xfrm>
          <a:prstGeom prst="rect">
            <a:avLst/>
          </a:prstGeom>
          <a:noFill/>
        </p:spPr>
        <p:txBody>
          <a:bodyPr wrap="square">
            <a:spAutoFit/>
          </a:bodyPr>
          <a:lstStyle/>
          <a:p>
            <a:r>
              <a:rPr lang="en-US" sz="800" dirty="0"/>
              <a:t>https://towardsdatascience.com/tensorboard-visualizing-learning-ad1b6667585</a:t>
            </a:r>
          </a:p>
        </p:txBody>
      </p:sp>
      <p:sp>
        <p:nvSpPr>
          <p:cNvPr id="8" name="TextBox 7">
            <a:extLst>
              <a:ext uri="{FF2B5EF4-FFF2-40B4-BE49-F238E27FC236}">
                <a16:creationId xmlns:a16="http://schemas.microsoft.com/office/drawing/2014/main" id="{99047103-C993-DFBF-D9C0-3A7C9BC98192}"/>
              </a:ext>
            </a:extLst>
          </p:cNvPr>
          <p:cNvSpPr txBox="1"/>
          <p:nvPr/>
        </p:nvSpPr>
        <p:spPr>
          <a:xfrm>
            <a:off x="2287330" y="990025"/>
            <a:ext cx="4105996" cy="369332"/>
          </a:xfrm>
          <a:prstGeom prst="rect">
            <a:avLst/>
          </a:prstGeom>
          <a:noFill/>
        </p:spPr>
        <p:txBody>
          <a:bodyPr wrap="none" rtlCol="0">
            <a:spAutoFit/>
          </a:bodyPr>
          <a:lstStyle/>
          <a:p>
            <a:pPr algn="l"/>
            <a:r>
              <a:rPr lang="en-US" b="1" i="0" dirty="0">
                <a:solidFill>
                  <a:srgbClr val="292929"/>
                </a:solidFill>
                <a:effectLst/>
                <a:latin typeface="sohne"/>
              </a:rPr>
              <a:t>Visualization: </a:t>
            </a:r>
            <a:r>
              <a:rPr lang="en-US" b="1" i="0" dirty="0" err="1">
                <a:solidFill>
                  <a:srgbClr val="292929"/>
                </a:solidFill>
                <a:effectLst/>
                <a:latin typeface="sohne"/>
              </a:rPr>
              <a:t>TensorBoard</a:t>
            </a:r>
            <a:r>
              <a:rPr lang="en-US" b="1" dirty="0">
                <a:solidFill>
                  <a:srgbClr val="292929"/>
                </a:solidFill>
                <a:latin typeface="sohne"/>
              </a:rPr>
              <a:t>, WANDB, etc. </a:t>
            </a:r>
            <a:endParaRPr lang="en-US" b="1" i="0" dirty="0">
              <a:solidFill>
                <a:srgbClr val="292929"/>
              </a:solidFill>
              <a:effectLst/>
              <a:latin typeface="sohne"/>
            </a:endParaRPr>
          </a:p>
        </p:txBody>
      </p:sp>
      <p:pic>
        <p:nvPicPr>
          <p:cNvPr id="3" name="Picture 2" descr="Shape&#10;&#10;Description automatically generated with medium confidence">
            <a:extLst>
              <a:ext uri="{FF2B5EF4-FFF2-40B4-BE49-F238E27FC236}">
                <a16:creationId xmlns:a16="http://schemas.microsoft.com/office/drawing/2014/main" id="{1AE50345-3594-A813-9702-1F9DB7BFE9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05B23DC3-CE59-7D1A-D65D-E9EBF003EAA1}"/>
              </a:ext>
            </a:extLst>
          </p:cNvPr>
          <p:cNvSpPr>
            <a:spLocks noGrp="1"/>
          </p:cNvSpPr>
          <p:nvPr>
            <p:ph type="sldNum" sz="quarter" idx="12"/>
          </p:nvPr>
        </p:nvSpPr>
        <p:spPr/>
        <p:txBody>
          <a:bodyPr/>
          <a:lstStyle/>
          <a:p>
            <a:fld id="{B82CCC60-E8CD-4174-8B1A-7DF615B22EEF}" type="slidenum">
              <a:rPr lang="en-US" smtClean="0"/>
              <a:pPr/>
              <a:t>22</a:t>
            </a:fld>
            <a:endParaRPr lang="en-US"/>
          </a:p>
        </p:txBody>
      </p:sp>
    </p:spTree>
    <p:extLst>
      <p:ext uri="{BB962C8B-B14F-4D97-AF65-F5344CB8AC3E}">
        <p14:creationId xmlns:p14="http://schemas.microsoft.com/office/powerpoint/2010/main" val="926891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4752-A79D-0AA2-CDF0-3EE4E2BA1E38}"/>
              </a:ext>
            </a:extLst>
          </p:cNvPr>
          <p:cNvSpPr>
            <a:spLocks noGrp="1"/>
          </p:cNvSpPr>
          <p:nvPr>
            <p:ph type="title"/>
          </p:nvPr>
        </p:nvSpPr>
        <p:spPr/>
        <p:txBody>
          <a:bodyPr/>
          <a:lstStyle/>
          <a:p>
            <a:r>
              <a:rPr lang="en-US" dirty="0"/>
              <a:t>4.2 Datasets</a:t>
            </a:r>
          </a:p>
        </p:txBody>
      </p:sp>
      <p:pic>
        <p:nvPicPr>
          <p:cNvPr id="7" name="Graphic 6" descr="Database outline">
            <a:extLst>
              <a:ext uri="{FF2B5EF4-FFF2-40B4-BE49-F238E27FC236}">
                <a16:creationId xmlns:a16="http://schemas.microsoft.com/office/drawing/2014/main" id="{FEA9DA0C-B598-F0FA-29F0-3E8454BBD9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1923" y="1158590"/>
            <a:ext cx="419622" cy="419622"/>
          </a:xfrm>
          <a:prstGeom prst="rect">
            <a:avLst/>
          </a:prstGeom>
        </p:spPr>
      </p:pic>
      <p:pic>
        <p:nvPicPr>
          <p:cNvPr id="8" name="Graphic 7" descr="Database outline">
            <a:extLst>
              <a:ext uri="{FF2B5EF4-FFF2-40B4-BE49-F238E27FC236}">
                <a16:creationId xmlns:a16="http://schemas.microsoft.com/office/drawing/2014/main" id="{4265A4B6-BB85-FEEA-5C99-490C204610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1545" y="1158590"/>
            <a:ext cx="419622" cy="419622"/>
          </a:xfrm>
          <a:prstGeom prst="rect">
            <a:avLst/>
          </a:prstGeom>
        </p:spPr>
      </p:pic>
      <p:pic>
        <p:nvPicPr>
          <p:cNvPr id="9" name="Graphic 8" descr="Database outline">
            <a:extLst>
              <a:ext uri="{FF2B5EF4-FFF2-40B4-BE49-F238E27FC236}">
                <a16:creationId xmlns:a16="http://schemas.microsoft.com/office/drawing/2014/main" id="{F9447FD9-98DF-9553-1E82-BB84554F3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1167" y="1158590"/>
            <a:ext cx="419622" cy="419622"/>
          </a:xfrm>
          <a:prstGeom prst="rect">
            <a:avLst/>
          </a:prstGeom>
        </p:spPr>
      </p:pic>
      <p:pic>
        <p:nvPicPr>
          <p:cNvPr id="10" name="Graphic 9" descr="Database outline">
            <a:extLst>
              <a:ext uri="{FF2B5EF4-FFF2-40B4-BE49-F238E27FC236}">
                <a16:creationId xmlns:a16="http://schemas.microsoft.com/office/drawing/2014/main" id="{1D757EF8-5CF4-B01B-4746-A27B5B62AA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7423" y="1158590"/>
            <a:ext cx="419622" cy="419622"/>
          </a:xfrm>
          <a:prstGeom prst="rect">
            <a:avLst/>
          </a:prstGeom>
        </p:spPr>
      </p:pic>
      <p:pic>
        <p:nvPicPr>
          <p:cNvPr id="11" name="Graphic 10" descr="Database outline">
            <a:extLst>
              <a:ext uri="{FF2B5EF4-FFF2-40B4-BE49-F238E27FC236}">
                <a16:creationId xmlns:a16="http://schemas.microsoft.com/office/drawing/2014/main" id="{4ACD69BD-D5F4-21CA-B845-FCCD222678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468" y="1537098"/>
            <a:ext cx="419622" cy="419622"/>
          </a:xfrm>
          <a:prstGeom prst="rect">
            <a:avLst/>
          </a:prstGeom>
        </p:spPr>
      </p:pic>
      <p:pic>
        <p:nvPicPr>
          <p:cNvPr id="12" name="Graphic 11" descr="Database outline">
            <a:extLst>
              <a:ext uri="{FF2B5EF4-FFF2-40B4-BE49-F238E27FC236}">
                <a16:creationId xmlns:a16="http://schemas.microsoft.com/office/drawing/2014/main" id="{E0FDD988-1880-F154-011E-CB893784E1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7724" y="1557655"/>
            <a:ext cx="419622" cy="419622"/>
          </a:xfrm>
          <a:prstGeom prst="rect">
            <a:avLst/>
          </a:prstGeom>
        </p:spPr>
      </p:pic>
      <p:pic>
        <p:nvPicPr>
          <p:cNvPr id="13" name="Graphic 12" descr="Database outline">
            <a:extLst>
              <a:ext uri="{FF2B5EF4-FFF2-40B4-BE49-F238E27FC236}">
                <a16:creationId xmlns:a16="http://schemas.microsoft.com/office/drawing/2014/main" id="{EBF1578F-0E1C-21A7-FC44-5E3A6BFA6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7346" y="1537098"/>
            <a:ext cx="419622" cy="419622"/>
          </a:xfrm>
          <a:prstGeom prst="rect">
            <a:avLst/>
          </a:prstGeom>
        </p:spPr>
      </p:pic>
      <p:pic>
        <p:nvPicPr>
          <p:cNvPr id="14" name="Graphic 13" descr="Database outline">
            <a:extLst>
              <a:ext uri="{FF2B5EF4-FFF2-40B4-BE49-F238E27FC236}">
                <a16:creationId xmlns:a16="http://schemas.microsoft.com/office/drawing/2014/main" id="{F9FF8798-26D3-4C2C-C7C8-BEC328D382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01" y="1915606"/>
            <a:ext cx="419622" cy="419622"/>
          </a:xfrm>
          <a:prstGeom prst="rect">
            <a:avLst/>
          </a:prstGeom>
        </p:spPr>
      </p:pic>
      <p:pic>
        <p:nvPicPr>
          <p:cNvPr id="15" name="Graphic 14" descr="Database outline">
            <a:extLst>
              <a:ext uri="{FF2B5EF4-FFF2-40B4-BE49-F238E27FC236}">
                <a16:creationId xmlns:a16="http://schemas.microsoft.com/office/drawing/2014/main" id="{5817BAE9-06D0-A1E9-8B6D-BD9256AF52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91162" y="1936163"/>
            <a:ext cx="419622" cy="419622"/>
          </a:xfrm>
          <a:prstGeom prst="rect">
            <a:avLst/>
          </a:prstGeom>
        </p:spPr>
      </p:pic>
      <p:pic>
        <p:nvPicPr>
          <p:cNvPr id="16" name="Graphic 15" descr="Database outline">
            <a:extLst>
              <a:ext uri="{FF2B5EF4-FFF2-40B4-BE49-F238E27FC236}">
                <a16:creationId xmlns:a16="http://schemas.microsoft.com/office/drawing/2014/main" id="{90A3F1AD-01D7-7D95-8BBB-04469F191C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3737" y="973844"/>
            <a:ext cx="419622" cy="419622"/>
          </a:xfrm>
          <a:prstGeom prst="rect">
            <a:avLst/>
          </a:prstGeom>
        </p:spPr>
      </p:pic>
      <p:pic>
        <p:nvPicPr>
          <p:cNvPr id="17" name="Graphic 16" descr="Database outline">
            <a:extLst>
              <a:ext uri="{FF2B5EF4-FFF2-40B4-BE49-F238E27FC236}">
                <a16:creationId xmlns:a16="http://schemas.microsoft.com/office/drawing/2014/main" id="{E27C23E2-3750-162D-BBAE-B04B3718A3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3359" y="973844"/>
            <a:ext cx="419622" cy="419622"/>
          </a:xfrm>
          <a:prstGeom prst="rect">
            <a:avLst/>
          </a:prstGeom>
        </p:spPr>
      </p:pic>
      <p:pic>
        <p:nvPicPr>
          <p:cNvPr id="18" name="Graphic 17" descr="Database outline">
            <a:extLst>
              <a:ext uri="{FF2B5EF4-FFF2-40B4-BE49-F238E27FC236}">
                <a16:creationId xmlns:a16="http://schemas.microsoft.com/office/drawing/2014/main" id="{02FF4B32-A9D0-6395-003B-AFB50D5F6A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2981" y="973844"/>
            <a:ext cx="419622" cy="419622"/>
          </a:xfrm>
          <a:prstGeom prst="rect">
            <a:avLst/>
          </a:prstGeom>
        </p:spPr>
      </p:pic>
      <p:pic>
        <p:nvPicPr>
          <p:cNvPr id="19" name="Graphic 18" descr="Database outline">
            <a:extLst>
              <a:ext uri="{FF2B5EF4-FFF2-40B4-BE49-F238E27FC236}">
                <a16:creationId xmlns:a16="http://schemas.microsoft.com/office/drawing/2014/main" id="{7E0CF0F2-7A8C-6517-B948-F776F1CD33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9237" y="973844"/>
            <a:ext cx="419622" cy="419622"/>
          </a:xfrm>
          <a:prstGeom prst="rect">
            <a:avLst/>
          </a:prstGeom>
        </p:spPr>
      </p:pic>
      <p:pic>
        <p:nvPicPr>
          <p:cNvPr id="30" name="Graphic 29" descr="Database outline">
            <a:extLst>
              <a:ext uri="{FF2B5EF4-FFF2-40B4-BE49-F238E27FC236}">
                <a16:creationId xmlns:a16="http://schemas.microsoft.com/office/drawing/2014/main" id="{9ECBDD77-7D7C-47BF-546D-E795223616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9225" y="2153873"/>
            <a:ext cx="419622" cy="419622"/>
          </a:xfrm>
          <a:prstGeom prst="rect">
            <a:avLst/>
          </a:prstGeom>
        </p:spPr>
      </p:pic>
      <p:pic>
        <p:nvPicPr>
          <p:cNvPr id="31" name="Graphic 30" descr="Database outline">
            <a:extLst>
              <a:ext uri="{FF2B5EF4-FFF2-40B4-BE49-F238E27FC236}">
                <a16:creationId xmlns:a16="http://schemas.microsoft.com/office/drawing/2014/main" id="{7752EECC-05D8-8897-8333-55947A1BF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2386" y="2153873"/>
            <a:ext cx="419622" cy="419622"/>
          </a:xfrm>
          <a:prstGeom prst="rect">
            <a:avLst/>
          </a:prstGeom>
        </p:spPr>
      </p:pic>
      <p:cxnSp>
        <p:nvCxnSpPr>
          <p:cNvPr id="33" name="Straight Arrow Connector 32">
            <a:extLst>
              <a:ext uri="{FF2B5EF4-FFF2-40B4-BE49-F238E27FC236}">
                <a16:creationId xmlns:a16="http://schemas.microsoft.com/office/drawing/2014/main" id="{FDD8694D-63EC-580C-EF07-397744CE690D}"/>
              </a:ext>
            </a:extLst>
          </p:cNvPr>
          <p:cNvCxnSpPr>
            <a:cxnSpLocks/>
          </p:cNvCxnSpPr>
          <p:nvPr/>
        </p:nvCxnSpPr>
        <p:spPr>
          <a:xfrm flipV="1">
            <a:off x="5436210" y="1390247"/>
            <a:ext cx="298900" cy="325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3A4F99-698B-CC4B-43A5-4ACA935CE6FF}"/>
              </a:ext>
            </a:extLst>
          </p:cNvPr>
          <p:cNvCxnSpPr>
            <a:cxnSpLocks/>
          </p:cNvCxnSpPr>
          <p:nvPr/>
        </p:nvCxnSpPr>
        <p:spPr>
          <a:xfrm>
            <a:off x="5498164" y="2245904"/>
            <a:ext cx="348132" cy="216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58D0694-294C-EB28-77DC-C325343EC009}"/>
              </a:ext>
            </a:extLst>
          </p:cNvPr>
          <p:cNvSpPr txBox="1"/>
          <p:nvPr/>
        </p:nvSpPr>
        <p:spPr>
          <a:xfrm>
            <a:off x="5018058" y="1528701"/>
            <a:ext cx="988604" cy="276999"/>
          </a:xfrm>
          <a:prstGeom prst="rect">
            <a:avLst/>
          </a:prstGeom>
          <a:noFill/>
        </p:spPr>
        <p:txBody>
          <a:bodyPr wrap="none" rtlCol="0">
            <a:spAutoFit/>
          </a:bodyPr>
          <a:lstStyle/>
          <a:p>
            <a:r>
              <a:rPr lang="en-US" sz="1200" dirty="0"/>
              <a:t>Train dataset</a:t>
            </a:r>
          </a:p>
        </p:txBody>
      </p:sp>
      <p:sp>
        <p:nvSpPr>
          <p:cNvPr id="40" name="TextBox 39">
            <a:extLst>
              <a:ext uri="{FF2B5EF4-FFF2-40B4-BE49-F238E27FC236}">
                <a16:creationId xmlns:a16="http://schemas.microsoft.com/office/drawing/2014/main" id="{E734BD97-1E46-EA08-C705-1D3C11BDCE4D}"/>
              </a:ext>
            </a:extLst>
          </p:cNvPr>
          <p:cNvSpPr txBox="1"/>
          <p:nvPr/>
        </p:nvSpPr>
        <p:spPr>
          <a:xfrm>
            <a:off x="5017310" y="2116229"/>
            <a:ext cx="933012" cy="276999"/>
          </a:xfrm>
          <a:prstGeom prst="rect">
            <a:avLst/>
          </a:prstGeom>
          <a:noFill/>
        </p:spPr>
        <p:txBody>
          <a:bodyPr wrap="none" rtlCol="0">
            <a:spAutoFit/>
          </a:bodyPr>
          <a:lstStyle/>
          <a:p>
            <a:r>
              <a:rPr lang="en-US" sz="1200" dirty="0"/>
              <a:t>Test dataset</a:t>
            </a:r>
          </a:p>
        </p:txBody>
      </p:sp>
      <p:pic>
        <p:nvPicPr>
          <p:cNvPr id="44" name="Picture 43">
            <a:extLst>
              <a:ext uri="{FF2B5EF4-FFF2-40B4-BE49-F238E27FC236}">
                <a16:creationId xmlns:a16="http://schemas.microsoft.com/office/drawing/2014/main" id="{7C125743-FB28-A555-E378-2674F3ED1AB6}"/>
              </a:ext>
            </a:extLst>
          </p:cNvPr>
          <p:cNvPicPr>
            <a:picLocks noChangeAspect="1"/>
          </p:cNvPicPr>
          <p:nvPr/>
        </p:nvPicPr>
        <p:blipFill>
          <a:blip r:embed="rId8"/>
          <a:stretch>
            <a:fillRect/>
          </a:stretch>
        </p:blipFill>
        <p:spPr>
          <a:xfrm>
            <a:off x="2018585" y="2630894"/>
            <a:ext cx="3364895" cy="1717066"/>
          </a:xfrm>
          <a:prstGeom prst="rect">
            <a:avLst/>
          </a:prstGeom>
        </p:spPr>
      </p:pic>
      <p:sp>
        <p:nvSpPr>
          <p:cNvPr id="46" name="TextBox 45">
            <a:extLst>
              <a:ext uri="{FF2B5EF4-FFF2-40B4-BE49-F238E27FC236}">
                <a16:creationId xmlns:a16="http://schemas.microsoft.com/office/drawing/2014/main" id="{6D1D50D4-5170-FA94-9036-94A492D5C60E}"/>
              </a:ext>
            </a:extLst>
          </p:cNvPr>
          <p:cNvSpPr txBox="1"/>
          <p:nvPr/>
        </p:nvSpPr>
        <p:spPr>
          <a:xfrm>
            <a:off x="4239298" y="4890833"/>
            <a:ext cx="5114993" cy="261610"/>
          </a:xfrm>
          <a:prstGeom prst="rect">
            <a:avLst/>
          </a:prstGeom>
          <a:noFill/>
        </p:spPr>
        <p:txBody>
          <a:bodyPr wrap="square">
            <a:spAutoFit/>
          </a:bodyPr>
          <a:lstStyle/>
          <a:p>
            <a:r>
              <a:rPr lang="en-US" sz="1100" dirty="0" err="1"/>
              <a:t>Ghojogh</a:t>
            </a:r>
            <a:r>
              <a:rPr lang="en-US" sz="1100" dirty="0"/>
              <a:t> et al, </a:t>
            </a:r>
            <a:r>
              <a:rPr lang="en-US" sz="1100" dirty="0" err="1"/>
              <a:t>arXiv</a:t>
            </a:r>
            <a:r>
              <a:rPr lang="en-US" sz="1100" dirty="0"/>
              <a:t> 2019, https://en.wikipedia.org/wiki/Cross-validation_(statistics)</a:t>
            </a:r>
          </a:p>
        </p:txBody>
      </p:sp>
      <p:pic>
        <p:nvPicPr>
          <p:cNvPr id="48" name="Graphic 47" descr="Database outline">
            <a:extLst>
              <a:ext uri="{FF2B5EF4-FFF2-40B4-BE49-F238E27FC236}">
                <a16:creationId xmlns:a16="http://schemas.microsoft.com/office/drawing/2014/main" id="{7B23AFB4-FAFA-AAF9-9BBE-EDBF4C28B9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76914" y="1605286"/>
            <a:ext cx="419622" cy="419622"/>
          </a:xfrm>
          <a:prstGeom prst="rect">
            <a:avLst/>
          </a:prstGeom>
        </p:spPr>
      </p:pic>
      <p:pic>
        <p:nvPicPr>
          <p:cNvPr id="49" name="Graphic 48" descr="Database outline">
            <a:extLst>
              <a:ext uri="{FF2B5EF4-FFF2-40B4-BE49-F238E27FC236}">
                <a16:creationId xmlns:a16="http://schemas.microsoft.com/office/drawing/2014/main" id="{CCA74C06-FAF3-696F-10BF-E221B35F0E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63170" y="1605286"/>
            <a:ext cx="419622" cy="419622"/>
          </a:xfrm>
          <a:prstGeom prst="rect">
            <a:avLst/>
          </a:prstGeom>
        </p:spPr>
      </p:pic>
      <p:pic>
        <p:nvPicPr>
          <p:cNvPr id="50" name="Graphic 49" descr="Database outline">
            <a:extLst>
              <a:ext uri="{FF2B5EF4-FFF2-40B4-BE49-F238E27FC236}">
                <a16:creationId xmlns:a16="http://schemas.microsoft.com/office/drawing/2014/main" id="{9C805E1F-32D9-4696-19BF-29D1923910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82792" y="1605286"/>
            <a:ext cx="419622" cy="419622"/>
          </a:xfrm>
          <a:prstGeom prst="rect">
            <a:avLst/>
          </a:prstGeom>
        </p:spPr>
      </p:pic>
      <p:grpSp>
        <p:nvGrpSpPr>
          <p:cNvPr id="55" name="Group 54">
            <a:extLst>
              <a:ext uri="{FF2B5EF4-FFF2-40B4-BE49-F238E27FC236}">
                <a16:creationId xmlns:a16="http://schemas.microsoft.com/office/drawing/2014/main" id="{A387EF0E-EB4D-08FF-D582-F4ACA3338FD7}"/>
              </a:ext>
            </a:extLst>
          </p:cNvPr>
          <p:cNvGrpSpPr/>
          <p:nvPr/>
        </p:nvGrpSpPr>
        <p:grpSpPr>
          <a:xfrm>
            <a:off x="5585660" y="2613102"/>
            <a:ext cx="3223140" cy="1692176"/>
            <a:chOff x="1280885" y="3122222"/>
            <a:chExt cx="3334680" cy="1668081"/>
          </a:xfrm>
        </p:grpSpPr>
        <p:sp>
          <p:nvSpPr>
            <p:cNvPr id="54" name="Rectangle 53">
              <a:extLst>
                <a:ext uri="{FF2B5EF4-FFF2-40B4-BE49-F238E27FC236}">
                  <a16:creationId xmlns:a16="http://schemas.microsoft.com/office/drawing/2014/main" id="{0AA6E384-1CAA-8E56-1FEF-2E680C930E08}"/>
                </a:ext>
              </a:extLst>
            </p:cNvPr>
            <p:cNvSpPr/>
            <p:nvPr/>
          </p:nvSpPr>
          <p:spPr>
            <a:xfrm>
              <a:off x="1280885" y="3122222"/>
              <a:ext cx="3334680" cy="1668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a:extLst>
                <a:ext uri="{FF2B5EF4-FFF2-40B4-BE49-F238E27FC236}">
                  <a16:creationId xmlns:a16="http://schemas.microsoft.com/office/drawing/2014/main" id="{2F389E12-23C1-2BFC-2E2E-07AAE152835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80885" y="3142779"/>
              <a:ext cx="3334680" cy="1644761"/>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TextBox 59">
            <a:extLst>
              <a:ext uri="{FF2B5EF4-FFF2-40B4-BE49-F238E27FC236}">
                <a16:creationId xmlns:a16="http://schemas.microsoft.com/office/drawing/2014/main" id="{F2650E7E-D71B-3E40-AB46-8F7D520F0661}"/>
              </a:ext>
            </a:extLst>
          </p:cNvPr>
          <p:cNvSpPr txBox="1"/>
          <p:nvPr/>
        </p:nvSpPr>
        <p:spPr>
          <a:xfrm>
            <a:off x="1860876" y="4502168"/>
            <a:ext cx="7346242" cy="307777"/>
          </a:xfrm>
          <a:prstGeom prst="rect">
            <a:avLst/>
          </a:prstGeom>
          <a:noFill/>
        </p:spPr>
        <p:txBody>
          <a:bodyPr wrap="none" rtlCol="0">
            <a:spAutoFit/>
          </a:bodyPr>
          <a:lstStyle/>
          <a:p>
            <a:r>
              <a:rPr lang="en-US" sz="1400" dirty="0"/>
              <a:t>Train models’ parameters on train datasets and measure models’ performance on the test datasets</a:t>
            </a:r>
          </a:p>
        </p:txBody>
      </p:sp>
      <p:pic>
        <p:nvPicPr>
          <p:cNvPr id="3" name="Picture 2" descr="Shape&#10;&#10;Description automatically generated with medium confidence">
            <a:extLst>
              <a:ext uri="{FF2B5EF4-FFF2-40B4-BE49-F238E27FC236}">
                <a16:creationId xmlns:a16="http://schemas.microsoft.com/office/drawing/2014/main" id="{67EF0F3E-703C-F192-A0B9-07885EFE1E2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397A3E5A-96DD-4C5C-5449-FE55759CE306}"/>
              </a:ext>
            </a:extLst>
          </p:cNvPr>
          <p:cNvSpPr>
            <a:spLocks noGrp="1"/>
          </p:cNvSpPr>
          <p:nvPr>
            <p:ph type="sldNum" sz="quarter" idx="12"/>
          </p:nvPr>
        </p:nvSpPr>
        <p:spPr/>
        <p:txBody>
          <a:bodyPr/>
          <a:lstStyle/>
          <a:p>
            <a:fld id="{B82CCC60-E8CD-4174-8B1A-7DF615B22EEF}" type="slidenum">
              <a:rPr lang="en-US" smtClean="0"/>
              <a:pPr/>
              <a:t>23</a:t>
            </a:fld>
            <a:endParaRPr lang="en-US"/>
          </a:p>
        </p:txBody>
      </p:sp>
    </p:spTree>
    <p:extLst>
      <p:ext uri="{BB962C8B-B14F-4D97-AF65-F5344CB8AC3E}">
        <p14:creationId xmlns:p14="http://schemas.microsoft.com/office/powerpoint/2010/main" val="384642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anim calcmode="lin" valueType="num">
                                      <p:cBhvr>
                                        <p:cTn id="14" dur="1000" fill="hold"/>
                                        <p:tgtEl>
                                          <p:spTgt spid="55"/>
                                        </p:tgtEl>
                                        <p:attrNameLst>
                                          <p:attrName>ppt_x</p:attrName>
                                        </p:attrNameLst>
                                      </p:cBhvr>
                                      <p:tavLst>
                                        <p:tav tm="0">
                                          <p:val>
                                            <p:strVal val="#ppt_x"/>
                                          </p:val>
                                        </p:tav>
                                        <p:tav tm="100000">
                                          <p:val>
                                            <p:strVal val="#ppt_x"/>
                                          </p:val>
                                        </p:tav>
                                      </p:tavLst>
                                    </p:anim>
                                    <p:anim calcmode="lin" valueType="num">
                                      <p:cBhvr>
                                        <p:cTn id="1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barn(inVertical)">
                                      <p:cBhvr>
                                        <p:cTn id="2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4752-A79D-0AA2-CDF0-3EE4E2BA1E38}"/>
              </a:ext>
            </a:extLst>
          </p:cNvPr>
          <p:cNvSpPr>
            <a:spLocks noGrp="1"/>
          </p:cNvSpPr>
          <p:nvPr>
            <p:ph type="title"/>
          </p:nvPr>
        </p:nvSpPr>
        <p:spPr/>
        <p:txBody>
          <a:bodyPr/>
          <a:lstStyle/>
          <a:p>
            <a:r>
              <a:rPr lang="en-US" dirty="0"/>
              <a:t>4.2 Datasets</a:t>
            </a:r>
          </a:p>
        </p:txBody>
      </p:sp>
      <p:pic>
        <p:nvPicPr>
          <p:cNvPr id="7" name="Graphic 6" descr="Database outline">
            <a:extLst>
              <a:ext uri="{FF2B5EF4-FFF2-40B4-BE49-F238E27FC236}">
                <a16:creationId xmlns:a16="http://schemas.microsoft.com/office/drawing/2014/main" id="{FEA9DA0C-B598-F0FA-29F0-3E8454BBD9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1923" y="1158590"/>
            <a:ext cx="419622" cy="419622"/>
          </a:xfrm>
          <a:prstGeom prst="rect">
            <a:avLst/>
          </a:prstGeom>
        </p:spPr>
      </p:pic>
      <p:pic>
        <p:nvPicPr>
          <p:cNvPr id="8" name="Graphic 7" descr="Database outline">
            <a:extLst>
              <a:ext uri="{FF2B5EF4-FFF2-40B4-BE49-F238E27FC236}">
                <a16:creationId xmlns:a16="http://schemas.microsoft.com/office/drawing/2014/main" id="{4265A4B6-BB85-FEEA-5C99-490C204610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1545" y="1158590"/>
            <a:ext cx="419622" cy="419622"/>
          </a:xfrm>
          <a:prstGeom prst="rect">
            <a:avLst/>
          </a:prstGeom>
        </p:spPr>
      </p:pic>
      <p:pic>
        <p:nvPicPr>
          <p:cNvPr id="9" name="Graphic 8" descr="Database outline">
            <a:extLst>
              <a:ext uri="{FF2B5EF4-FFF2-40B4-BE49-F238E27FC236}">
                <a16:creationId xmlns:a16="http://schemas.microsoft.com/office/drawing/2014/main" id="{F9447FD9-98DF-9553-1E82-BB84554F3F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91167" y="1158590"/>
            <a:ext cx="419622" cy="419622"/>
          </a:xfrm>
          <a:prstGeom prst="rect">
            <a:avLst/>
          </a:prstGeom>
        </p:spPr>
      </p:pic>
      <p:pic>
        <p:nvPicPr>
          <p:cNvPr id="10" name="Graphic 9" descr="Database outline">
            <a:extLst>
              <a:ext uri="{FF2B5EF4-FFF2-40B4-BE49-F238E27FC236}">
                <a16:creationId xmlns:a16="http://schemas.microsoft.com/office/drawing/2014/main" id="{1D757EF8-5CF4-B01B-4746-A27B5B62AA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7423" y="1158590"/>
            <a:ext cx="419622" cy="419622"/>
          </a:xfrm>
          <a:prstGeom prst="rect">
            <a:avLst/>
          </a:prstGeom>
        </p:spPr>
      </p:pic>
      <p:pic>
        <p:nvPicPr>
          <p:cNvPr id="11" name="Graphic 10" descr="Database outline">
            <a:extLst>
              <a:ext uri="{FF2B5EF4-FFF2-40B4-BE49-F238E27FC236}">
                <a16:creationId xmlns:a16="http://schemas.microsoft.com/office/drawing/2014/main" id="{4ACD69BD-D5F4-21CA-B845-FCCD22267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468" y="1537098"/>
            <a:ext cx="419622" cy="419622"/>
          </a:xfrm>
          <a:prstGeom prst="rect">
            <a:avLst/>
          </a:prstGeom>
        </p:spPr>
      </p:pic>
      <p:pic>
        <p:nvPicPr>
          <p:cNvPr id="12" name="Graphic 11" descr="Database outline">
            <a:extLst>
              <a:ext uri="{FF2B5EF4-FFF2-40B4-BE49-F238E27FC236}">
                <a16:creationId xmlns:a16="http://schemas.microsoft.com/office/drawing/2014/main" id="{E0FDD988-1880-F154-011E-CB893784E1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7724" y="1557655"/>
            <a:ext cx="419622" cy="419622"/>
          </a:xfrm>
          <a:prstGeom prst="rect">
            <a:avLst/>
          </a:prstGeom>
        </p:spPr>
      </p:pic>
      <p:pic>
        <p:nvPicPr>
          <p:cNvPr id="13" name="Graphic 12" descr="Database outline">
            <a:extLst>
              <a:ext uri="{FF2B5EF4-FFF2-40B4-BE49-F238E27FC236}">
                <a16:creationId xmlns:a16="http://schemas.microsoft.com/office/drawing/2014/main" id="{EBF1578F-0E1C-21A7-FC44-5E3A6BFA6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7346" y="1537098"/>
            <a:ext cx="419622" cy="419622"/>
          </a:xfrm>
          <a:prstGeom prst="rect">
            <a:avLst/>
          </a:prstGeom>
        </p:spPr>
      </p:pic>
      <p:pic>
        <p:nvPicPr>
          <p:cNvPr id="14" name="Graphic 13" descr="Database outline">
            <a:extLst>
              <a:ext uri="{FF2B5EF4-FFF2-40B4-BE49-F238E27FC236}">
                <a16:creationId xmlns:a16="http://schemas.microsoft.com/office/drawing/2014/main" id="{F9FF8798-26D3-4C2C-C7C8-BEC328D382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8001" y="1915606"/>
            <a:ext cx="419622" cy="419622"/>
          </a:xfrm>
          <a:prstGeom prst="rect">
            <a:avLst/>
          </a:prstGeom>
        </p:spPr>
      </p:pic>
      <p:pic>
        <p:nvPicPr>
          <p:cNvPr id="15" name="Graphic 14" descr="Database outline">
            <a:extLst>
              <a:ext uri="{FF2B5EF4-FFF2-40B4-BE49-F238E27FC236}">
                <a16:creationId xmlns:a16="http://schemas.microsoft.com/office/drawing/2014/main" id="{5817BAE9-06D0-A1E9-8B6D-BD9256AF52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1162" y="1936163"/>
            <a:ext cx="419622" cy="419622"/>
          </a:xfrm>
          <a:prstGeom prst="rect">
            <a:avLst/>
          </a:prstGeom>
        </p:spPr>
      </p:pic>
      <p:pic>
        <p:nvPicPr>
          <p:cNvPr id="16" name="Graphic 15" descr="Database outline">
            <a:extLst>
              <a:ext uri="{FF2B5EF4-FFF2-40B4-BE49-F238E27FC236}">
                <a16:creationId xmlns:a16="http://schemas.microsoft.com/office/drawing/2014/main" id="{90A3F1AD-01D7-7D95-8BBB-04469F191C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3737" y="973844"/>
            <a:ext cx="419622" cy="419622"/>
          </a:xfrm>
          <a:prstGeom prst="rect">
            <a:avLst/>
          </a:prstGeom>
        </p:spPr>
      </p:pic>
      <p:pic>
        <p:nvPicPr>
          <p:cNvPr id="17" name="Graphic 16" descr="Database outline">
            <a:extLst>
              <a:ext uri="{FF2B5EF4-FFF2-40B4-BE49-F238E27FC236}">
                <a16:creationId xmlns:a16="http://schemas.microsoft.com/office/drawing/2014/main" id="{E27C23E2-3750-162D-BBAE-B04B3718A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3359" y="973844"/>
            <a:ext cx="419622" cy="419622"/>
          </a:xfrm>
          <a:prstGeom prst="rect">
            <a:avLst/>
          </a:prstGeom>
        </p:spPr>
      </p:pic>
      <p:pic>
        <p:nvPicPr>
          <p:cNvPr id="18" name="Graphic 17" descr="Database outline">
            <a:extLst>
              <a:ext uri="{FF2B5EF4-FFF2-40B4-BE49-F238E27FC236}">
                <a16:creationId xmlns:a16="http://schemas.microsoft.com/office/drawing/2014/main" id="{02FF4B32-A9D0-6395-003B-AFB50D5F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2981" y="973844"/>
            <a:ext cx="419622" cy="419622"/>
          </a:xfrm>
          <a:prstGeom prst="rect">
            <a:avLst/>
          </a:prstGeom>
        </p:spPr>
      </p:pic>
      <p:pic>
        <p:nvPicPr>
          <p:cNvPr id="19" name="Graphic 18" descr="Database outline">
            <a:extLst>
              <a:ext uri="{FF2B5EF4-FFF2-40B4-BE49-F238E27FC236}">
                <a16:creationId xmlns:a16="http://schemas.microsoft.com/office/drawing/2014/main" id="{7E0CF0F2-7A8C-6517-B948-F776F1CD3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59237" y="973844"/>
            <a:ext cx="419622" cy="419622"/>
          </a:xfrm>
          <a:prstGeom prst="rect">
            <a:avLst/>
          </a:prstGeom>
        </p:spPr>
      </p:pic>
      <p:pic>
        <p:nvPicPr>
          <p:cNvPr id="30" name="Graphic 29" descr="Database outline">
            <a:extLst>
              <a:ext uri="{FF2B5EF4-FFF2-40B4-BE49-F238E27FC236}">
                <a16:creationId xmlns:a16="http://schemas.microsoft.com/office/drawing/2014/main" id="{9ECBDD77-7D7C-47BF-546D-E795223616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91754" y="2317741"/>
            <a:ext cx="419622" cy="419622"/>
          </a:xfrm>
          <a:prstGeom prst="rect">
            <a:avLst/>
          </a:prstGeom>
        </p:spPr>
      </p:pic>
      <p:pic>
        <p:nvPicPr>
          <p:cNvPr id="31" name="Graphic 30" descr="Database outline">
            <a:extLst>
              <a:ext uri="{FF2B5EF4-FFF2-40B4-BE49-F238E27FC236}">
                <a16:creationId xmlns:a16="http://schemas.microsoft.com/office/drawing/2014/main" id="{7752EECC-05D8-8897-8333-55947A1BF9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4915" y="2338298"/>
            <a:ext cx="419622" cy="419622"/>
          </a:xfrm>
          <a:prstGeom prst="rect">
            <a:avLst/>
          </a:prstGeom>
        </p:spPr>
      </p:pic>
      <p:cxnSp>
        <p:nvCxnSpPr>
          <p:cNvPr id="33" name="Straight Arrow Connector 32">
            <a:extLst>
              <a:ext uri="{FF2B5EF4-FFF2-40B4-BE49-F238E27FC236}">
                <a16:creationId xmlns:a16="http://schemas.microsoft.com/office/drawing/2014/main" id="{FDD8694D-63EC-580C-EF07-397744CE690D}"/>
              </a:ext>
            </a:extLst>
          </p:cNvPr>
          <p:cNvCxnSpPr>
            <a:cxnSpLocks/>
          </p:cNvCxnSpPr>
          <p:nvPr/>
        </p:nvCxnSpPr>
        <p:spPr>
          <a:xfrm flipV="1">
            <a:off x="5436210" y="1390247"/>
            <a:ext cx="298900" cy="325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3A4F99-698B-CC4B-43A5-4ACA935CE6FF}"/>
              </a:ext>
            </a:extLst>
          </p:cNvPr>
          <p:cNvCxnSpPr>
            <a:cxnSpLocks/>
          </p:cNvCxnSpPr>
          <p:nvPr/>
        </p:nvCxnSpPr>
        <p:spPr>
          <a:xfrm>
            <a:off x="5498164" y="2245904"/>
            <a:ext cx="348132" cy="216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58D0694-294C-EB28-77DC-C325343EC009}"/>
              </a:ext>
            </a:extLst>
          </p:cNvPr>
          <p:cNvSpPr txBox="1"/>
          <p:nvPr/>
        </p:nvSpPr>
        <p:spPr>
          <a:xfrm>
            <a:off x="7820374" y="1022692"/>
            <a:ext cx="988604" cy="276999"/>
          </a:xfrm>
          <a:prstGeom prst="rect">
            <a:avLst/>
          </a:prstGeom>
          <a:noFill/>
        </p:spPr>
        <p:txBody>
          <a:bodyPr wrap="none" rtlCol="0">
            <a:spAutoFit/>
          </a:bodyPr>
          <a:lstStyle/>
          <a:p>
            <a:r>
              <a:rPr lang="en-US" sz="1200" dirty="0"/>
              <a:t>Train dataset</a:t>
            </a:r>
          </a:p>
        </p:txBody>
      </p:sp>
      <p:sp>
        <p:nvSpPr>
          <p:cNvPr id="39" name="TextBox 38">
            <a:extLst>
              <a:ext uri="{FF2B5EF4-FFF2-40B4-BE49-F238E27FC236}">
                <a16:creationId xmlns:a16="http://schemas.microsoft.com/office/drawing/2014/main" id="{AABB596A-2969-AA72-BCD0-C73515659214}"/>
              </a:ext>
            </a:extLst>
          </p:cNvPr>
          <p:cNvSpPr txBox="1"/>
          <p:nvPr/>
        </p:nvSpPr>
        <p:spPr>
          <a:xfrm>
            <a:off x="7860605" y="1656239"/>
            <a:ext cx="986296" cy="276999"/>
          </a:xfrm>
          <a:prstGeom prst="rect">
            <a:avLst/>
          </a:prstGeom>
          <a:noFill/>
        </p:spPr>
        <p:txBody>
          <a:bodyPr wrap="none" rtlCol="0">
            <a:spAutoFit/>
          </a:bodyPr>
          <a:lstStyle/>
          <a:p>
            <a:r>
              <a:rPr lang="en-US" sz="1200" dirty="0"/>
              <a:t>Valid dataset</a:t>
            </a:r>
          </a:p>
        </p:txBody>
      </p:sp>
      <p:sp>
        <p:nvSpPr>
          <p:cNvPr id="40" name="TextBox 39">
            <a:extLst>
              <a:ext uri="{FF2B5EF4-FFF2-40B4-BE49-F238E27FC236}">
                <a16:creationId xmlns:a16="http://schemas.microsoft.com/office/drawing/2014/main" id="{E734BD97-1E46-EA08-C705-1D3C11BDCE4D}"/>
              </a:ext>
            </a:extLst>
          </p:cNvPr>
          <p:cNvSpPr txBox="1"/>
          <p:nvPr/>
        </p:nvSpPr>
        <p:spPr>
          <a:xfrm>
            <a:off x="7860605" y="2324401"/>
            <a:ext cx="933012" cy="276999"/>
          </a:xfrm>
          <a:prstGeom prst="rect">
            <a:avLst/>
          </a:prstGeom>
          <a:noFill/>
        </p:spPr>
        <p:txBody>
          <a:bodyPr wrap="none" rtlCol="0">
            <a:spAutoFit/>
          </a:bodyPr>
          <a:lstStyle/>
          <a:p>
            <a:r>
              <a:rPr lang="en-US" sz="1200" dirty="0"/>
              <a:t>Test dataset</a:t>
            </a:r>
          </a:p>
        </p:txBody>
      </p:sp>
      <p:sp>
        <p:nvSpPr>
          <p:cNvPr id="46" name="TextBox 45">
            <a:extLst>
              <a:ext uri="{FF2B5EF4-FFF2-40B4-BE49-F238E27FC236}">
                <a16:creationId xmlns:a16="http://schemas.microsoft.com/office/drawing/2014/main" id="{6D1D50D4-5170-FA94-9036-94A492D5C60E}"/>
              </a:ext>
            </a:extLst>
          </p:cNvPr>
          <p:cNvSpPr txBox="1"/>
          <p:nvPr/>
        </p:nvSpPr>
        <p:spPr>
          <a:xfrm>
            <a:off x="4239298" y="4890833"/>
            <a:ext cx="5114993" cy="261610"/>
          </a:xfrm>
          <a:prstGeom prst="rect">
            <a:avLst/>
          </a:prstGeom>
          <a:noFill/>
        </p:spPr>
        <p:txBody>
          <a:bodyPr wrap="square">
            <a:spAutoFit/>
          </a:bodyPr>
          <a:lstStyle/>
          <a:p>
            <a:r>
              <a:rPr lang="en-US" sz="1100" dirty="0"/>
              <a:t>https://towardsdatascience.com/time-series-nested-cross-validation-76adba623eb9</a:t>
            </a:r>
          </a:p>
        </p:txBody>
      </p:sp>
      <p:pic>
        <p:nvPicPr>
          <p:cNvPr id="48" name="Graphic 47" descr="Database outline">
            <a:extLst>
              <a:ext uri="{FF2B5EF4-FFF2-40B4-BE49-F238E27FC236}">
                <a16:creationId xmlns:a16="http://schemas.microsoft.com/office/drawing/2014/main" id="{7B23AFB4-FAFA-AAF9-9BBE-EDBF4C28B9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76914" y="1605286"/>
            <a:ext cx="419622" cy="419622"/>
          </a:xfrm>
          <a:prstGeom prst="rect">
            <a:avLst/>
          </a:prstGeom>
        </p:spPr>
      </p:pic>
      <p:pic>
        <p:nvPicPr>
          <p:cNvPr id="49" name="Graphic 48" descr="Database outline">
            <a:extLst>
              <a:ext uri="{FF2B5EF4-FFF2-40B4-BE49-F238E27FC236}">
                <a16:creationId xmlns:a16="http://schemas.microsoft.com/office/drawing/2014/main" id="{CCA74C06-FAF3-696F-10BF-E221B35F0E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63170" y="1605286"/>
            <a:ext cx="419622" cy="419622"/>
          </a:xfrm>
          <a:prstGeom prst="rect">
            <a:avLst/>
          </a:prstGeom>
        </p:spPr>
      </p:pic>
      <p:pic>
        <p:nvPicPr>
          <p:cNvPr id="50" name="Graphic 49" descr="Database outline">
            <a:extLst>
              <a:ext uri="{FF2B5EF4-FFF2-40B4-BE49-F238E27FC236}">
                <a16:creationId xmlns:a16="http://schemas.microsoft.com/office/drawing/2014/main" id="{9C805E1F-32D9-4696-19BF-29D1923910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82792" y="1605286"/>
            <a:ext cx="419622" cy="419622"/>
          </a:xfrm>
          <a:prstGeom prst="rect">
            <a:avLst/>
          </a:prstGeom>
        </p:spPr>
      </p:pic>
      <p:sp>
        <p:nvSpPr>
          <p:cNvPr id="57" name="TextBox 56">
            <a:extLst>
              <a:ext uri="{FF2B5EF4-FFF2-40B4-BE49-F238E27FC236}">
                <a16:creationId xmlns:a16="http://schemas.microsoft.com/office/drawing/2014/main" id="{2902A6DA-FCFE-7D2A-99AC-47E7CA2870C5}"/>
              </a:ext>
            </a:extLst>
          </p:cNvPr>
          <p:cNvSpPr txBox="1"/>
          <p:nvPr/>
        </p:nvSpPr>
        <p:spPr>
          <a:xfrm>
            <a:off x="4038001" y="2905832"/>
            <a:ext cx="4134142" cy="954107"/>
          </a:xfrm>
          <a:prstGeom prst="rect">
            <a:avLst/>
          </a:prstGeom>
          <a:noFill/>
        </p:spPr>
        <p:txBody>
          <a:bodyPr wrap="square">
            <a:spAutoFit/>
          </a:bodyPr>
          <a:lstStyle/>
          <a:p>
            <a:r>
              <a:rPr lang="en-US" sz="1400" b="0" i="0" dirty="0">
                <a:solidFill>
                  <a:srgbClr val="000000"/>
                </a:solidFill>
                <a:effectLst/>
              </a:rPr>
              <a:t>Nested </a:t>
            </a:r>
            <a:r>
              <a:rPr lang="en-US" sz="1400" dirty="0">
                <a:solidFill>
                  <a:srgbClr val="000000"/>
                </a:solidFill>
              </a:rPr>
              <a:t>cross-validation (double cross-validation) is an approach to model hyperparameter optimization and model selection that attempts to overcome the problem of overfitting the training dataset.</a:t>
            </a:r>
          </a:p>
        </p:txBody>
      </p:sp>
      <p:pic>
        <p:nvPicPr>
          <p:cNvPr id="2050" name="Picture 2" descr="Time Series Nested Cross-Validation | by Courtney Cochrane | Towards Data  Science">
            <a:extLst>
              <a:ext uri="{FF2B5EF4-FFF2-40B4-BE49-F238E27FC236}">
                <a16:creationId xmlns:a16="http://schemas.microsoft.com/office/drawing/2014/main" id="{122005D7-BCC7-1E8A-4814-3CA325B14E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2462901"/>
            <a:ext cx="3548482" cy="2680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10;&#10;Description automatically generated with medium confidence">
            <a:extLst>
              <a:ext uri="{FF2B5EF4-FFF2-40B4-BE49-F238E27FC236}">
                <a16:creationId xmlns:a16="http://schemas.microsoft.com/office/drawing/2014/main" id="{212E572A-6B5F-2845-886E-E78EEF51E18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F9BD55F7-BE7A-36F7-9B76-158A88F2ED09}"/>
              </a:ext>
            </a:extLst>
          </p:cNvPr>
          <p:cNvSpPr>
            <a:spLocks noGrp="1"/>
          </p:cNvSpPr>
          <p:nvPr>
            <p:ph type="sldNum" sz="quarter" idx="12"/>
          </p:nvPr>
        </p:nvSpPr>
        <p:spPr/>
        <p:txBody>
          <a:bodyPr/>
          <a:lstStyle/>
          <a:p>
            <a:fld id="{B82CCC60-E8CD-4174-8B1A-7DF615B22EEF}" type="slidenum">
              <a:rPr lang="en-US" smtClean="0"/>
              <a:pPr/>
              <a:t>24</a:t>
            </a:fld>
            <a:endParaRPr lang="en-US"/>
          </a:p>
        </p:txBody>
      </p:sp>
      <p:sp>
        <p:nvSpPr>
          <p:cNvPr id="5" name="TextBox 4">
            <a:extLst>
              <a:ext uri="{FF2B5EF4-FFF2-40B4-BE49-F238E27FC236}">
                <a16:creationId xmlns:a16="http://schemas.microsoft.com/office/drawing/2014/main" id="{AF11AB83-EBC4-B091-AC8E-D28DC1F60782}"/>
              </a:ext>
            </a:extLst>
          </p:cNvPr>
          <p:cNvSpPr txBox="1"/>
          <p:nvPr/>
        </p:nvSpPr>
        <p:spPr>
          <a:xfrm>
            <a:off x="4114076" y="4072620"/>
            <a:ext cx="3352584" cy="369332"/>
          </a:xfrm>
          <a:prstGeom prst="rect">
            <a:avLst/>
          </a:prstGeom>
          <a:noFill/>
        </p:spPr>
        <p:txBody>
          <a:bodyPr wrap="none" rtlCol="0">
            <a:spAutoFit/>
          </a:bodyPr>
          <a:lstStyle/>
          <a:p>
            <a:r>
              <a:rPr lang="en-US" dirty="0"/>
              <a:t>Cross-validation in Deep learning?</a:t>
            </a:r>
          </a:p>
        </p:txBody>
      </p:sp>
    </p:spTree>
    <p:extLst>
      <p:ext uri="{BB962C8B-B14F-4D97-AF65-F5344CB8AC3E}">
        <p14:creationId xmlns:p14="http://schemas.microsoft.com/office/powerpoint/2010/main" val="259923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EBF-1CB1-2617-62DF-36EC0609DFD6}"/>
              </a:ext>
            </a:extLst>
          </p:cNvPr>
          <p:cNvSpPr>
            <a:spLocks noGrp="1"/>
          </p:cNvSpPr>
          <p:nvPr>
            <p:ph type="title"/>
          </p:nvPr>
        </p:nvSpPr>
        <p:spPr/>
        <p:txBody>
          <a:bodyPr>
            <a:normAutofit/>
          </a:bodyPr>
          <a:lstStyle/>
          <a:p>
            <a:r>
              <a:rPr lang="en-US" dirty="0"/>
              <a:t>4.3 Model training </a:t>
            </a:r>
          </a:p>
        </p:txBody>
      </p:sp>
      <p:sp>
        <p:nvSpPr>
          <p:cNvPr id="3" name="Content Placeholder 2">
            <a:extLst>
              <a:ext uri="{FF2B5EF4-FFF2-40B4-BE49-F238E27FC236}">
                <a16:creationId xmlns:a16="http://schemas.microsoft.com/office/drawing/2014/main" id="{B52FD4F2-752D-C86F-E48B-565E3D04C9E5}"/>
              </a:ext>
            </a:extLst>
          </p:cNvPr>
          <p:cNvSpPr>
            <a:spLocks noGrp="1"/>
          </p:cNvSpPr>
          <p:nvPr>
            <p:ph idx="1"/>
          </p:nvPr>
        </p:nvSpPr>
        <p:spPr/>
        <p:txBody>
          <a:bodyPr>
            <a:normAutofit/>
          </a:bodyPr>
          <a:lstStyle/>
          <a:p>
            <a:r>
              <a:rPr lang="en-US" sz="1800" dirty="0"/>
              <a:t>Hyperparameters</a:t>
            </a:r>
          </a:p>
          <a:p>
            <a:pPr lvl="1"/>
            <a:r>
              <a:rPr lang="en-US" sz="1800" dirty="0"/>
              <a:t>set manually and are used in processes to help estimate model parameters.</a:t>
            </a:r>
          </a:p>
          <a:p>
            <a:r>
              <a:rPr lang="en-US" sz="1800" dirty="0"/>
              <a:t>Parameters</a:t>
            </a:r>
          </a:p>
          <a:p>
            <a:pPr lvl="1"/>
            <a:r>
              <a:rPr lang="en-US" sz="1800" dirty="0"/>
              <a:t>estimated from data automatically</a:t>
            </a:r>
          </a:p>
          <a:p>
            <a:r>
              <a:rPr lang="en-US" sz="1800" dirty="0"/>
              <a:t>An example of hyperparameters from any of the lectures you learned so far? </a:t>
            </a:r>
          </a:p>
        </p:txBody>
      </p:sp>
      <p:pic>
        <p:nvPicPr>
          <p:cNvPr id="4" name="Picture 3" descr="Shape&#10;&#10;Description automatically generated with medium confidence">
            <a:extLst>
              <a:ext uri="{FF2B5EF4-FFF2-40B4-BE49-F238E27FC236}">
                <a16:creationId xmlns:a16="http://schemas.microsoft.com/office/drawing/2014/main" id="{5BF6E56F-A021-C291-A506-DA8EA5F395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49501051-29A3-28B6-66FB-9C290AC7FB87}"/>
              </a:ext>
            </a:extLst>
          </p:cNvPr>
          <p:cNvSpPr>
            <a:spLocks noGrp="1"/>
          </p:cNvSpPr>
          <p:nvPr>
            <p:ph type="sldNum" sz="quarter" idx="12"/>
          </p:nvPr>
        </p:nvSpPr>
        <p:spPr/>
        <p:txBody>
          <a:bodyPr/>
          <a:lstStyle/>
          <a:p>
            <a:fld id="{B82CCC60-E8CD-4174-8B1A-7DF615B22EEF}" type="slidenum">
              <a:rPr lang="en-US" smtClean="0"/>
              <a:pPr/>
              <a:t>25</a:t>
            </a:fld>
            <a:endParaRPr lang="en-US"/>
          </a:p>
        </p:txBody>
      </p:sp>
    </p:spTree>
    <p:extLst>
      <p:ext uri="{BB962C8B-B14F-4D97-AF65-F5344CB8AC3E}">
        <p14:creationId xmlns:p14="http://schemas.microsoft.com/office/powerpoint/2010/main" val="68210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EBF-1CB1-2617-62DF-36EC0609DFD6}"/>
              </a:ext>
            </a:extLst>
          </p:cNvPr>
          <p:cNvSpPr>
            <a:spLocks noGrp="1"/>
          </p:cNvSpPr>
          <p:nvPr>
            <p:ph type="title"/>
          </p:nvPr>
        </p:nvSpPr>
        <p:spPr/>
        <p:txBody>
          <a:bodyPr>
            <a:normAutofit/>
          </a:bodyPr>
          <a:lstStyle/>
          <a:p>
            <a:r>
              <a:rPr lang="en-US" dirty="0"/>
              <a:t>4.3 Model training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FD4F2-752D-C86F-E48B-565E3D04C9E5}"/>
                  </a:ext>
                </a:extLst>
              </p:cNvPr>
              <p:cNvSpPr>
                <a:spLocks noGrp="1"/>
              </p:cNvSpPr>
              <p:nvPr>
                <p:ph idx="1"/>
              </p:nvPr>
            </p:nvSpPr>
            <p:spPr/>
            <p:txBody>
              <a:bodyPr>
                <a:normAutofit fontScale="92500"/>
              </a:bodyPr>
              <a:lstStyle/>
              <a:p>
                <a:r>
                  <a:rPr lang="en-US" sz="1800" dirty="0"/>
                  <a:t>Epoch</a:t>
                </a:r>
              </a:p>
              <a:p>
                <a:pPr lvl="1"/>
                <a:r>
                  <a:rPr lang="en-US" sz="1800" dirty="0"/>
                  <a:t>An epoch is when an entire train dataset is passed forward and backward through the neural network only once. </a:t>
                </a:r>
              </a:p>
              <a:p>
                <a:r>
                  <a:rPr lang="en-US" sz="1800" dirty="0"/>
                  <a:t>Batch sizes</a:t>
                </a:r>
              </a:p>
              <a:p>
                <a:pPr lvl="1"/>
                <a:r>
                  <a:rPr lang="en-US" sz="1800" dirty="0"/>
                  <a:t> A total number of training examples used to update the model’s parameters one time. During the training process, the model’s parameters will be updated multiple times. </a:t>
                </a:r>
              </a:p>
              <a:p>
                <a:pPr lvl="1"/>
                <a:r>
                  <a:rPr lang="en-US" sz="1800" dirty="0"/>
                  <a:t>A reasonable ,number neither too small nor too large. A typical value is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2</m:t>
                        </m:r>
                      </m:e>
                      <m:sup>
                        <m:r>
                          <a:rPr lang="en-US" sz="1800" b="0" i="1" smtClean="0">
                            <a:latin typeface="Cambria Math" panose="02040503050406030204" pitchFamily="18" charset="0"/>
                          </a:rPr>
                          <m:t>𝑛</m:t>
                        </m:r>
                      </m:sup>
                    </m:sSup>
                  </m:oMath>
                </a14:m>
                <a:r>
                  <a:rPr lang="en-US" sz="1800" dirty="0"/>
                  <a:t>, n=3, 4, 5, 6. </a:t>
                </a:r>
              </a:p>
              <a:p>
                <a:r>
                  <a:rPr lang="en-US" sz="1800" dirty="0"/>
                  <a:t>Iterations:</a:t>
                </a:r>
              </a:p>
              <a:p>
                <a:pPr lvl="1"/>
                <a:r>
                  <a:rPr lang="en-US" sz="1800" dirty="0"/>
                  <a:t>Number of batches need to complete one epoch</a:t>
                </a:r>
                <a:endParaRPr lang="en-US" sz="2000" dirty="0"/>
              </a:p>
              <a:p>
                <a:endParaRPr lang="en-US" sz="2000" dirty="0"/>
              </a:p>
              <a:p>
                <a:endParaRPr lang="en-US" dirty="0"/>
              </a:p>
            </p:txBody>
          </p:sp>
        </mc:Choice>
        <mc:Fallback xmlns="">
          <p:sp>
            <p:nvSpPr>
              <p:cNvPr id="3" name="Content Placeholder 2">
                <a:extLst>
                  <a:ext uri="{FF2B5EF4-FFF2-40B4-BE49-F238E27FC236}">
                    <a16:creationId xmlns:a16="http://schemas.microsoft.com/office/drawing/2014/main" id="{B52FD4F2-752D-C86F-E48B-565E3D04C9E5}"/>
                  </a:ext>
                </a:extLst>
              </p:cNvPr>
              <p:cNvSpPr>
                <a:spLocks noGrp="1" noRot="1" noChangeAspect="1" noMove="1" noResize="1" noEditPoints="1" noAdjustHandles="1" noChangeArrowheads="1" noChangeShapeType="1" noTextEdit="1"/>
              </p:cNvSpPr>
              <p:nvPr>
                <p:ph idx="1"/>
              </p:nvPr>
            </p:nvSpPr>
            <p:spPr>
              <a:blipFill>
                <a:blip r:embed="rId3"/>
                <a:stretch>
                  <a:fillRect l="-484" t="-535"/>
                </a:stretch>
              </a:blipFill>
            </p:spPr>
            <p:txBody>
              <a:bodyPr/>
              <a:lstStyle/>
              <a:p>
                <a:r>
                  <a:rPr lang="en-US">
                    <a:noFill/>
                  </a:rPr>
                  <a:t> </a:t>
                </a:r>
              </a:p>
            </p:txBody>
          </p:sp>
        </mc:Fallback>
      </mc:AlternateContent>
      <p:pic>
        <p:nvPicPr>
          <p:cNvPr id="4" name="Graphic 3" descr="Database outline">
            <a:extLst>
              <a:ext uri="{FF2B5EF4-FFF2-40B4-BE49-F238E27FC236}">
                <a16:creationId xmlns:a16="http://schemas.microsoft.com/office/drawing/2014/main" id="{8576C465-4855-749E-4DE9-8C6205AB9C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3128" y="128489"/>
            <a:ext cx="419622" cy="419622"/>
          </a:xfrm>
          <a:prstGeom prst="rect">
            <a:avLst/>
          </a:prstGeom>
        </p:spPr>
      </p:pic>
      <p:pic>
        <p:nvPicPr>
          <p:cNvPr id="5" name="Graphic 4" descr="Database outline">
            <a:extLst>
              <a:ext uri="{FF2B5EF4-FFF2-40B4-BE49-F238E27FC236}">
                <a16:creationId xmlns:a16="http://schemas.microsoft.com/office/drawing/2014/main" id="{2A82F891-FED3-9D26-F1D2-189D02D861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2750" y="128489"/>
            <a:ext cx="419622" cy="419622"/>
          </a:xfrm>
          <a:prstGeom prst="rect">
            <a:avLst/>
          </a:prstGeom>
        </p:spPr>
      </p:pic>
      <p:pic>
        <p:nvPicPr>
          <p:cNvPr id="6" name="Graphic 5" descr="Database outline">
            <a:extLst>
              <a:ext uri="{FF2B5EF4-FFF2-40B4-BE49-F238E27FC236}">
                <a16:creationId xmlns:a16="http://schemas.microsoft.com/office/drawing/2014/main" id="{BBF2B7AF-D89E-F31A-D755-8B6057C2A2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2372" y="128489"/>
            <a:ext cx="419622" cy="419622"/>
          </a:xfrm>
          <a:prstGeom prst="rect">
            <a:avLst/>
          </a:prstGeom>
        </p:spPr>
      </p:pic>
      <p:pic>
        <p:nvPicPr>
          <p:cNvPr id="7" name="Graphic 6" descr="Database outline">
            <a:extLst>
              <a:ext uri="{FF2B5EF4-FFF2-40B4-BE49-F238E27FC236}">
                <a16:creationId xmlns:a16="http://schemas.microsoft.com/office/drawing/2014/main" id="{7CB0BBF7-BA31-4317-9F14-BB18AF557A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8628" y="128489"/>
            <a:ext cx="419622" cy="419622"/>
          </a:xfrm>
          <a:prstGeom prst="rect">
            <a:avLst/>
          </a:prstGeom>
        </p:spPr>
      </p:pic>
      <p:sp>
        <p:nvSpPr>
          <p:cNvPr id="8" name="TextBox 7">
            <a:extLst>
              <a:ext uri="{FF2B5EF4-FFF2-40B4-BE49-F238E27FC236}">
                <a16:creationId xmlns:a16="http://schemas.microsoft.com/office/drawing/2014/main" id="{8AB669B9-BAC8-1D6F-5150-4DA84B0EA91D}"/>
              </a:ext>
            </a:extLst>
          </p:cNvPr>
          <p:cNvSpPr txBox="1"/>
          <p:nvPr/>
        </p:nvSpPr>
        <p:spPr>
          <a:xfrm>
            <a:off x="7919765" y="177337"/>
            <a:ext cx="988604" cy="276999"/>
          </a:xfrm>
          <a:prstGeom prst="rect">
            <a:avLst/>
          </a:prstGeom>
          <a:noFill/>
        </p:spPr>
        <p:txBody>
          <a:bodyPr wrap="none" rtlCol="0">
            <a:spAutoFit/>
          </a:bodyPr>
          <a:lstStyle/>
          <a:p>
            <a:r>
              <a:rPr lang="en-US" sz="1200" dirty="0"/>
              <a:t>Train dataset</a:t>
            </a:r>
          </a:p>
        </p:txBody>
      </p:sp>
      <p:pic>
        <p:nvPicPr>
          <p:cNvPr id="9" name="Graphic 8" descr="Database outline">
            <a:extLst>
              <a:ext uri="{FF2B5EF4-FFF2-40B4-BE49-F238E27FC236}">
                <a16:creationId xmlns:a16="http://schemas.microsoft.com/office/drawing/2014/main" id="{22CB3E38-0583-E959-7384-A3623B55412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9800"/>
          <a:stretch/>
        </p:blipFill>
        <p:spPr>
          <a:xfrm>
            <a:off x="6432520" y="765804"/>
            <a:ext cx="419622" cy="294574"/>
          </a:xfrm>
          <a:prstGeom prst="rect">
            <a:avLst/>
          </a:prstGeom>
        </p:spPr>
      </p:pic>
      <p:sp>
        <p:nvSpPr>
          <p:cNvPr id="10" name="TextBox 9">
            <a:extLst>
              <a:ext uri="{FF2B5EF4-FFF2-40B4-BE49-F238E27FC236}">
                <a16:creationId xmlns:a16="http://schemas.microsoft.com/office/drawing/2014/main" id="{F8B788E0-E42D-5026-707F-D8815E39EB3E}"/>
              </a:ext>
            </a:extLst>
          </p:cNvPr>
          <p:cNvSpPr txBox="1"/>
          <p:nvPr/>
        </p:nvSpPr>
        <p:spPr>
          <a:xfrm>
            <a:off x="7044857" y="799904"/>
            <a:ext cx="2099144" cy="646331"/>
          </a:xfrm>
          <a:prstGeom prst="rect">
            <a:avLst/>
          </a:prstGeom>
          <a:noFill/>
        </p:spPr>
        <p:txBody>
          <a:bodyPr wrap="square" rtlCol="0">
            <a:spAutoFit/>
          </a:bodyPr>
          <a:lstStyle/>
          <a:p>
            <a:r>
              <a:rPr lang="en-US" sz="1200" dirty="0"/>
              <a:t>Update parameters for every two samples, batch size=2. Iterations = 12/2=6 per epoch</a:t>
            </a:r>
          </a:p>
        </p:txBody>
      </p:sp>
      <p:pic>
        <p:nvPicPr>
          <p:cNvPr id="11" name="Picture 10" descr="Shape&#10;&#10;Description automatically generated with medium confidence">
            <a:extLst>
              <a:ext uri="{FF2B5EF4-FFF2-40B4-BE49-F238E27FC236}">
                <a16:creationId xmlns:a16="http://schemas.microsoft.com/office/drawing/2014/main" id="{8C6F4171-8AF0-C193-8D8A-4490D967A5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12" name="Slide Number Placeholder 11">
            <a:extLst>
              <a:ext uri="{FF2B5EF4-FFF2-40B4-BE49-F238E27FC236}">
                <a16:creationId xmlns:a16="http://schemas.microsoft.com/office/drawing/2014/main" id="{D640B96D-C0C1-E5B5-3FE4-A845E1213D46}"/>
              </a:ext>
            </a:extLst>
          </p:cNvPr>
          <p:cNvSpPr>
            <a:spLocks noGrp="1"/>
          </p:cNvSpPr>
          <p:nvPr>
            <p:ph type="sldNum" sz="quarter" idx="12"/>
          </p:nvPr>
        </p:nvSpPr>
        <p:spPr/>
        <p:txBody>
          <a:bodyPr/>
          <a:lstStyle/>
          <a:p>
            <a:fld id="{B82CCC60-E8CD-4174-8B1A-7DF615B22EEF}" type="slidenum">
              <a:rPr lang="en-US" smtClean="0"/>
              <a:pPr/>
              <a:t>26</a:t>
            </a:fld>
            <a:endParaRPr lang="en-US"/>
          </a:p>
        </p:txBody>
      </p:sp>
    </p:spTree>
    <p:extLst>
      <p:ext uri="{BB962C8B-B14F-4D97-AF65-F5344CB8AC3E}">
        <p14:creationId xmlns:p14="http://schemas.microsoft.com/office/powerpoint/2010/main" val="245730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EBF-1CB1-2617-62DF-36EC0609DFD6}"/>
              </a:ext>
            </a:extLst>
          </p:cNvPr>
          <p:cNvSpPr>
            <a:spLocks noGrp="1"/>
          </p:cNvSpPr>
          <p:nvPr>
            <p:ph type="title"/>
          </p:nvPr>
        </p:nvSpPr>
        <p:spPr/>
        <p:txBody>
          <a:bodyPr>
            <a:normAutofit/>
          </a:bodyPr>
          <a:lstStyle/>
          <a:p>
            <a:r>
              <a:rPr lang="en-US" dirty="0"/>
              <a:t>4.3 Model training </a:t>
            </a:r>
          </a:p>
        </p:txBody>
      </p:sp>
      <p:sp>
        <p:nvSpPr>
          <p:cNvPr id="3" name="Content Placeholder 2">
            <a:extLst>
              <a:ext uri="{FF2B5EF4-FFF2-40B4-BE49-F238E27FC236}">
                <a16:creationId xmlns:a16="http://schemas.microsoft.com/office/drawing/2014/main" id="{B52FD4F2-752D-C86F-E48B-565E3D04C9E5}"/>
              </a:ext>
            </a:extLst>
          </p:cNvPr>
          <p:cNvSpPr>
            <a:spLocks noGrp="1"/>
          </p:cNvSpPr>
          <p:nvPr>
            <p:ph idx="1"/>
          </p:nvPr>
        </p:nvSpPr>
        <p:spPr/>
        <p:txBody>
          <a:bodyPr/>
          <a:lstStyle/>
          <a:p>
            <a:r>
              <a:rPr lang="en-US" sz="1800" dirty="0"/>
              <a:t>Loss function (minimize) / Objective function (optimize)</a:t>
            </a:r>
          </a:p>
          <a:p>
            <a:pPr lvl="1"/>
            <a:r>
              <a:rPr lang="en-US" sz="1800" dirty="0"/>
              <a:t>Quantitative: Mean squared error (least squares)</a:t>
            </a:r>
          </a:p>
          <a:p>
            <a:pPr lvl="1"/>
            <a:endParaRPr lang="en-US" sz="1800" dirty="0"/>
          </a:p>
          <a:p>
            <a:pPr lvl="1"/>
            <a:endParaRPr lang="en-US" sz="1800" dirty="0"/>
          </a:p>
          <a:p>
            <a:pPr lvl="1"/>
            <a:r>
              <a:rPr lang="en-US" sz="1800" dirty="0"/>
              <a:t>Binary or Categorical: cross-entropy</a:t>
            </a:r>
          </a:p>
          <a:p>
            <a:pPr lvl="1"/>
            <a:endParaRPr lang="en-US" sz="1800" dirty="0"/>
          </a:p>
          <a:p>
            <a:pPr marL="457200" lvl="1" indent="0">
              <a:buNone/>
            </a:pPr>
            <a:endParaRPr lang="en-US" sz="1800" dirty="0"/>
          </a:p>
          <a:p>
            <a:pPr marL="0" indent="0">
              <a:buNone/>
            </a:pPr>
            <a:endParaRPr lang="en-US" dirty="0"/>
          </a:p>
        </p:txBody>
      </p:sp>
      <p:grpSp>
        <p:nvGrpSpPr>
          <p:cNvPr id="5" name="Group 4">
            <a:extLst>
              <a:ext uri="{FF2B5EF4-FFF2-40B4-BE49-F238E27FC236}">
                <a16:creationId xmlns:a16="http://schemas.microsoft.com/office/drawing/2014/main" id="{0BCE1C9C-64E8-920E-AC3C-92CFAA5C3BC1}"/>
              </a:ext>
            </a:extLst>
          </p:cNvPr>
          <p:cNvGrpSpPr/>
          <p:nvPr/>
        </p:nvGrpSpPr>
        <p:grpSpPr>
          <a:xfrm>
            <a:off x="-47092" y="508438"/>
            <a:ext cx="2349717" cy="2469991"/>
            <a:chOff x="-47092" y="508438"/>
            <a:chExt cx="2486427" cy="2571749"/>
          </a:xfrm>
        </p:grpSpPr>
        <p:pic>
          <p:nvPicPr>
            <p:cNvPr id="9" name="Picture 8">
              <a:extLst>
                <a:ext uri="{FF2B5EF4-FFF2-40B4-BE49-F238E27FC236}">
                  <a16:creationId xmlns:a16="http://schemas.microsoft.com/office/drawing/2014/main" id="{F982742C-C6BA-5911-EC09-BB6FDE5B4CE1}"/>
                </a:ext>
              </a:extLst>
            </p:cNvPr>
            <p:cNvPicPr>
              <a:picLocks noChangeAspect="1"/>
            </p:cNvPicPr>
            <p:nvPr/>
          </p:nvPicPr>
          <p:blipFill>
            <a:blip r:embed="rId3"/>
            <a:stretch>
              <a:fillRect/>
            </a:stretch>
          </p:blipFill>
          <p:spPr>
            <a:xfrm>
              <a:off x="-22044" y="508438"/>
              <a:ext cx="2461379" cy="2571749"/>
            </a:xfrm>
            <a:prstGeom prst="rect">
              <a:avLst/>
            </a:prstGeom>
          </p:spPr>
        </p:pic>
        <p:sp>
          <p:nvSpPr>
            <p:cNvPr id="12" name="TextBox 11">
              <a:extLst>
                <a:ext uri="{FF2B5EF4-FFF2-40B4-BE49-F238E27FC236}">
                  <a16:creationId xmlns:a16="http://schemas.microsoft.com/office/drawing/2014/main" id="{8AB0035A-2958-A5B0-2296-7183DFB853AF}"/>
                </a:ext>
              </a:extLst>
            </p:cNvPr>
            <p:cNvSpPr txBox="1"/>
            <p:nvPr/>
          </p:nvSpPr>
          <p:spPr>
            <a:xfrm>
              <a:off x="-47092" y="2781378"/>
              <a:ext cx="2461379" cy="276999"/>
            </a:xfrm>
            <a:prstGeom prst="rect">
              <a:avLst/>
            </a:prstGeom>
            <a:noFill/>
          </p:spPr>
          <p:txBody>
            <a:bodyPr wrap="none" rtlCol="0">
              <a:spAutoFit/>
            </a:bodyPr>
            <a:lstStyle/>
            <a:p>
              <a:r>
                <a:rPr lang="en-US" sz="1200" dirty="0"/>
                <a:t>How does </a:t>
              </a:r>
              <a:r>
                <a:rPr lang="en-US" sz="1200" dirty="0" err="1"/>
                <a:t>lm</a:t>
              </a:r>
              <a:r>
                <a:rPr lang="en-US" sz="1200" dirty="0"/>
                <a:t> figure out beta values?</a:t>
              </a:r>
            </a:p>
          </p:txBody>
        </p:sp>
      </p:grpSp>
      <p:sp>
        <p:nvSpPr>
          <p:cNvPr id="15" name="Rectangle 14">
            <a:extLst>
              <a:ext uri="{FF2B5EF4-FFF2-40B4-BE49-F238E27FC236}">
                <a16:creationId xmlns:a16="http://schemas.microsoft.com/office/drawing/2014/main" id="{B7D2B256-5B78-DCFE-AABF-02B619318175}"/>
              </a:ext>
            </a:extLst>
          </p:cNvPr>
          <p:cNvSpPr/>
          <p:nvPr/>
        </p:nvSpPr>
        <p:spPr>
          <a:xfrm>
            <a:off x="-23422" y="2978429"/>
            <a:ext cx="2326045" cy="3965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Least Squares Estimation/ Ordinary least squares</a:t>
            </a:r>
          </a:p>
        </p:txBody>
      </p:sp>
      <p:sp>
        <p:nvSpPr>
          <p:cNvPr id="17" name="TextBox 16">
            <a:extLst>
              <a:ext uri="{FF2B5EF4-FFF2-40B4-BE49-F238E27FC236}">
                <a16:creationId xmlns:a16="http://schemas.microsoft.com/office/drawing/2014/main" id="{C35335CE-8003-3E4A-722D-C8DB001DAEA6}"/>
              </a:ext>
            </a:extLst>
          </p:cNvPr>
          <p:cNvSpPr txBox="1"/>
          <p:nvPr/>
        </p:nvSpPr>
        <p:spPr>
          <a:xfrm>
            <a:off x="6749934" y="4912983"/>
            <a:ext cx="2394065" cy="215444"/>
          </a:xfrm>
          <a:prstGeom prst="rect">
            <a:avLst/>
          </a:prstGeom>
          <a:noFill/>
        </p:spPr>
        <p:txBody>
          <a:bodyPr wrap="square">
            <a:spAutoFit/>
          </a:bodyPr>
          <a:lstStyle/>
          <a:p>
            <a:r>
              <a:rPr lang="en-US" sz="800" dirty="0"/>
              <a:t>https://en.wikipedia.org/wiki/Linear_least_squares; </a:t>
            </a:r>
          </a:p>
        </p:txBody>
      </p:sp>
      <p:pic>
        <p:nvPicPr>
          <p:cNvPr id="4" name="Picture 3" descr="Shape&#10;&#10;Description automatically generated with medium confidence">
            <a:extLst>
              <a:ext uri="{FF2B5EF4-FFF2-40B4-BE49-F238E27FC236}">
                <a16:creationId xmlns:a16="http://schemas.microsoft.com/office/drawing/2014/main" id="{104DC947-FC73-278A-18B8-40DD0E923A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pic>
        <p:nvPicPr>
          <p:cNvPr id="8194" name="Picture 2" descr="Machine learning: an introduction to mean squared error and regression lines">
            <a:extLst>
              <a:ext uri="{FF2B5EF4-FFF2-40B4-BE49-F238E27FC236}">
                <a16:creationId xmlns:a16="http://schemas.microsoft.com/office/drawing/2014/main" id="{22C59588-5CFE-A84D-B6F8-E7BC655205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029" y="2011052"/>
            <a:ext cx="2033716" cy="56069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ow to choose cross-entropy loss function in Keras? - Knowledge Transfer">
            <a:extLst>
              <a:ext uri="{FF2B5EF4-FFF2-40B4-BE49-F238E27FC236}">
                <a16:creationId xmlns:a16="http://schemas.microsoft.com/office/drawing/2014/main" id="{36664457-D4EE-B587-80FF-65A1A35900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1312" y="2978429"/>
            <a:ext cx="4734971" cy="92479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Linear least squares - Wikipedia">
            <a:extLst>
              <a:ext uri="{FF2B5EF4-FFF2-40B4-BE49-F238E27FC236}">
                <a16:creationId xmlns:a16="http://schemas.microsoft.com/office/drawing/2014/main" id="{8E07553E-C4A4-03F1-63CD-A6E4DC4655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24" y="3370909"/>
            <a:ext cx="2302378" cy="176957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EFFC1C4-1C05-2E6E-87EA-11A933C15C27}"/>
              </a:ext>
            </a:extLst>
          </p:cNvPr>
          <p:cNvSpPr>
            <a:spLocks noGrp="1"/>
          </p:cNvSpPr>
          <p:nvPr>
            <p:ph type="sldNum" sz="quarter" idx="12"/>
          </p:nvPr>
        </p:nvSpPr>
        <p:spPr/>
        <p:txBody>
          <a:bodyPr/>
          <a:lstStyle/>
          <a:p>
            <a:fld id="{B82CCC60-E8CD-4174-8B1A-7DF615B22EEF}" type="slidenum">
              <a:rPr lang="en-US" smtClean="0"/>
              <a:pPr/>
              <a:t>27</a:t>
            </a:fld>
            <a:endParaRPr lang="en-US"/>
          </a:p>
        </p:txBody>
      </p:sp>
    </p:spTree>
    <p:extLst>
      <p:ext uri="{BB962C8B-B14F-4D97-AF65-F5344CB8AC3E}">
        <p14:creationId xmlns:p14="http://schemas.microsoft.com/office/powerpoint/2010/main" val="337030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fade">
                                      <p:cBhvr>
                                        <p:cTn id="12" dur="1000"/>
                                        <p:tgtEl>
                                          <p:spTgt spid="8198"/>
                                        </p:tgtEl>
                                      </p:cBhvr>
                                    </p:animEffect>
                                    <p:anim calcmode="lin" valueType="num">
                                      <p:cBhvr>
                                        <p:cTn id="13" dur="1000" fill="hold"/>
                                        <p:tgtEl>
                                          <p:spTgt spid="8198"/>
                                        </p:tgtEl>
                                        <p:attrNameLst>
                                          <p:attrName>ppt_x</p:attrName>
                                        </p:attrNameLst>
                                      </p:cBhvr>
                                      <p:tavLst>
                                        <p:tav tm="0">
                                          <p:val>
                                            <p:strVal val="#ppt_x"/>
                                          </p:val>
                                        </p:tav>
                                        <p:tav tm="100000">
                                          <p:val>
                                            <p:strVal val="#ppt_x"/>
                                          </p:val>
                                        </p:tav>
                                      </p:tavLst>
                                    </p:anim>
                                    <p:anim calcmode="lin" valueType="num">
                                      <p:cBhvr>
                                        <p:cTn id="14"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8BDC-EE4D-3041-0530-41E4B69DC603}"/>
              </a:ext>
            </a:extLst>
          </p:cNvPr>
          <p:cNvSpPr>
            <a:spLocks noGrp="1"/>
          </p:cNvSpPr>
          <p:nvPr>
            <p:ph type="title"/>
          </p:nvPr>
        </p:nvSpPr>
        <p:spPr/>
        <p:txBody>
          <a:bodyPr/>
          <a:lstStyle/>
          <a:p>
            <a:r>
              <a:rPr lang="en-US" dirty="0"/>
              <a:t>4.3 Model training </a:t>
            </a:r>
          </a:p>
        </p:txBody>
      </p:sp>
      <p:sp>
        <p:nvSpPr>
          <p:cNvPr id="3" name="Content Placeholder 2">
            <a:extLst>
              <a:ext uri="{FF2B5EF4-FFF2-40B4-BE49-F238E27FC236}">
                <a16:creationId xmlns:a16="http://schemas.microsoft.com/office/drawing/2014/main" id="{55F09566-9F70-FCA7-B429-3E70BB7D148C}"/>
              </a:ext>
            </a:extLst>
          </p:cNvPr>
          <p:cNvSpPr>
            <a:spLocks noGrp="1"/>
          </p:cNvSpPr>
          <p:nvPr>
            <p:ph idx="1"/>
          </p:nvPr>
        </p:nvSpPr>
        <p:spPr>
          <a:xfrm>
            <a:off x="3286299" y="1086769"/>
            <a:ext cx="5670455" cy="1723173"/>
          </a:xfrm>
        </p:spPr>
        <p:txBody>
          <a:bodyPr>
            <a:normAutofit fontScale="85000" lnSpcReduction="20000"/>
          </a:bodyPr>
          <a:lstStyle/>
          <a:p>
            <a:r>
              <a:rPr lang="en-US" sz="1600" dirty="0"/>
              <a:t>F</a:t>
            </a:r>
            <a:r>
              <a:rPr lang="en-US" altLang="zh-CN" sz="1600" dirty="0"/>
              <a:t>eed forward</a:t>
            </a:r>
          </a:p>
          <a:p>
            <a:pPr lvl="1"/>
            <a:r>
              <a:rPr lang="en-US" sz="1600" dirty="0"/>
              <a:t>input training data at the input layer, and it travels from input to hidden and from hidden to the output layer</a:t>
            </a:r>
          </a:p>
          <a:p>
            <a:r>
              <a:rPr lang="en-US" sz="1600" dirty="0"/>
              <a:t>Back propagation</a:t>
            </a:r>
          </a:p>
          <a:p>
            <a:pPr lvl="1"/>
            <a:r>
              <a:rPr lang="en-US" sz="1600" dirty="0"/>
              <a:t>a widely used algorithm for training feedforward artificial neural networks</a:t>
            </a:r>
          </a:p>
          <a:p>
            <a:pPr lvl="1"/>
            <a:r>
              <a:rPr lang="en-US" sz="1600" dirty="0"/>
              <a:t>feed forward the values </a:t>
            </a:r>
          </a:p>
          <a:p>
            <a:pPr lvl="1"/>
            <a:r>
              <a:rPr lang="en-US" sz="1600" dirty="0"/>
              <a:t>calculate the error and propagate it back to the earlier layers.</a:t>
            </a:r>
          </a:p>
        </p:txBody>
      </p:sp>
      <p:pic>
        <p:nvPicPr>
          <p:cNvPr id="5122" name="Picture 2">
            <a:extLst>
              <a:ext uri="{FF2B5EF4-FFF2-40B4-BE49-F238E27FC236}">
                <a16:creationId xmlns:a16="http://schemas.microsoft.com/office/drawing/2014/main" id="{5187D832-0730-3D2D-C6AB-AA1A2A6F0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04141"/>
            <a:ext cx="3093692" cy="21101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29EFD0-6344-1C98-9E1C-2F0A914FE869}"/>
                  </a:ext>
                </a:extLst>
              </p:cNvPr>
              <p:cNvSpPr txBox="1"/>
              <p:nvPr/>
            </p:nvSpPr>
            <p:spPr>
              <a:xfrm>
                <a:off x="5963810" y="2923303"/>
                <a:ext cx="1638599" cy="304186"/>
              </a:xfrm>
              <a:prstGeom prst="rect">
                <a:avLst/>
              </a:prstGeom>
              <a:noFill/>
            </p:spPr>
            <p:txBody>
              <a:bodyPr wrap="square" lIns="0" tIns="0" rIns="0" bIns="0" rtlCol="0">
                <a:spAutoFit/>
              </a:bodyPr>
              <a:lstStyle/>
              <a:p>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𝑡</m:t>
                                </m:r>
                              </m:e>
                              <m:sub>
                                <m:r>
                                  <a:rPr lang="en-US" sz="1400" i="1">
                                    <a:latin typeface="Cambria Math" panose="02040503050406030204" pitchFamily="18" charset="0"/>
                                  </a:rPr>
                                  <m:t>𝑗</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𝑜</m:t>
                                </m:r>
                              </m:e>
                              <m:sub>
                                <m:r>
                                  <a:rPr lang="en-US" sz="1400" i="1">
                                    <a:latin typeface="Cambria Math" panose="02040503050406030204" pitchFamily="18" charset="0"/>
                                  </a:rPr>
                                  <m:t>𝑗</m:t>
                                </m:r>
                              </m:sub>
                            </m:sSub>
                            <m:r>
                              <a:rPr lang="en-US" sz="1400" b="0" i="1" smtClean="0">
                                <a:latin typeface="Cambria Math" panose="02040503050406030204" pitchFamily="18" charset="0"/>
                              </a:rPr>
                              <m:t>)</m:t>
                            </m:r>
                          </m:e>
                          <m:sup>
                            <m:r>
                              <a:rPr lang="en-US" sz="1400" b="0" i="1" smtClean="0">
                                <a:latin typeface="Cambria Math" panose="02040503050406030204" pitchFamily="18" charset="0"/>
                              </a:rPr>
                              <m:t>2</m:t>
                            </m:r>
                          </m:sup>
                        </m:sSup>
                      </m:e>
                    </m:nary>
                  </m:oMath>
                </a14:m>
                <a:r>
                  <a:rPr lang="en-US" sz="1400" dirty="0"/>
                  <a:t> </a:t>
                </a:r>
              </a:p>
            </p:txBody>
          </p:sp>
        </mc:Choice>
        <mc:Fallback xmlns="">
          <p:sp>
            <p:nvSpPr>
              <p:cNvPr id="4" name="TextBox 3">
                <a:extLst>
                  <a:ext uri="{FF2B5EF4-FFF2-40B4-BE49-F238E27FC236}">
                    <a16:creationId xmlns:a16="http://schemas.microsoft.com/office/drawing/2014/main" id="{0029EFD0-6344-1C98-9E1C-2F0A914FE869}"/>
                  </a:ext>
                </a:extLst>
              </p:cNvPr>
              <p:cNvSpPr txBox="1">
                <a:spLocks noRot="1" noChangeAspect="1" noMove="1" noResize="1" noEditPoints="1" noAdjustHandles="1" noChangeArrowheads="1" noChangeShapeType="1" noTextEdit="1"/>
              </p:cNvSpPr>
              <p:nvPr/>
            </p:nvSpPr>
            <p:spPr>
              <a:xfrm>
                <a:off x="5963810" y="2923303"/>
                <a:ext cx="1638599" cy="304186"/>
              </a:xfrm>
              <a:prstGeom prst="rect">
                <a:avLst/>
              </a:prstGeom>
              <a:blipFill>
                <a:blip r:embed="rId5"/>
                <a:stretch>
                  <a:fillRect l="-3717" t="-106122" b="-1673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577906-0BC5-D7D1-345C-AB31D63A9CE4}"/>
                  </a:ext>
                </a:extLst>
              </p:cNvPr>
              <p:cNvSpPr txBox="1"/>
              <p:nvPr/>
            </p:nvSpPr>
            <p:spPr>
              <a:xfrm>
                <a:off x="7590019" y="2829911"/>
                <a:ext cx="1474571" cy="476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𝑖𝑗</m:t>
                              </m:r>
                            </m:sub>
                          </m:sSub>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𝐿</m:t>
                          </m:r>
                        </m:num>
                        <m:den>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𝑜</m:t>
                              </m:r>
                            </m:e>
                            <m:sub>
                              <m:r>
                                <a:rPr lang="en-US" sz="1400" i="1">
                                  <a:latin typeface="Cambria Math" panose="02040503050406030204" pitchFamily="18" charset="0"/>
                                  <a:ea typeface="Cambria Math" panose="02040503050406030204" pitchFamily="18" charset="0"/>
                                </a:rPr>
                                <m:t>𝑗</m:t>
                              </m:r>
                            </m:sub>
                          </m:sSub>
                        </m:den>
                      </m:f>
                      <m:r>
                        <a:rPr lang="en-US" sz="1400" b="0" i="1" smtClean="0">
                          <a:latin typeface="Cambria Math" panose="02040503050406030204" pitchFamily="18" charset="0"/>
                          <a:ea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𝑜</m:t>
                              </m:r>
                            </m:e>
                            <m:sub>
                              <m:r>
                                <a:rPr lang="en-US" sz="1400" b="0" i="1" smtClean="0">
                                  <a:latin typeface="Cambria Math" panose="02040503050406030204" pitchFamily="18" charset="0"/>
                                  <a:ea typeface="Cambria Math" panose="02040503050406030204" pitchFamily="18" charset="0"/>
                                </a:rPr>
                                <m:t>𝑗</m:t>
                              </m:r>
                            </m:sub>
                          </m:sSub>
                        </m:num>
                        <m:den>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𝑗</m:t>
                              </m:r>
                            </m:sub>
                          </m:sSub>
                        </m:den>
                      </m:f>
                    </m:oMath>
                  </m:oMathPara>
                </a14:m>
                <a:endParaRPr lang="en-US" sz="1600" dirty="0"/>
              </a:p>
            </p:txBody>
          </p:sp>
        </mc:Choice>
        <mc:Fallback xmlns="">
          <p:sp>
            <p:nvSpPr>
              <p:cNvPr id="5" name="TextBox 4">
                <a:extLst>
                  <a:ext uri="{FF2B5EF4-FFF2-40B4-BE49-F238E27FC236}">
                    <a16:creationId xmlns:a16="http://schemas.microsoft.com/office/drawing/2014/main" id="{7D577906-0BC5-D7D1-345C-AB31D63A9CE4}"/>
                  </a:ext>
                </a:extLst>
              </p:cNvPr>
              <p:cNvSpPr txBox="1">
                <a:spLocks noRot="1" noChangeAspect="1" noMove="1" noResize="1" noEditPoints="1" noAdjustHandles="1" noChangeArrowheads="1" noChangeShapeType="1" noTextEdit="1"/>
              </p:cNvSpPr>
              <p:nvPr/>
            </p:nvSpPr>
            <p:spPr>
              <a:xfrm>
                <a:off x="7590019" y="2829911"/>
                <a:ext cx="1474571" cy="476541"/>
              </a:xfrm>
              <a:prstGeom prst="rect">
                <a:avLst/>
              </a:prstGeom>
              <a:blipFill>
                <a:blip r:embed="rId6"/>
                <a:stretch>
                  <a:fillRect l="-2479" r="-1240" b="-115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8539363-D5E9-B23A-CBA7-BC89AF64A384}"/>
              </a:ext>
            </a:extLst>
          </p:cNvPr>
          <p:cNvSpPr txBox="1"/>
          <p:nvPr/>
        </p:nvSpPr>
        <p:spPr>
          <a:xfrm>
            <a:off x="6094088" y="4953176"/>
            <a:ext cx="3124863" cy="215444"/>
          </a:xfrm>
          <a:prstGeom prst="rect">
            <a:avLst/>
          </a:prstGeom>
          <a:noFill/>
        </p:spPr>
        <p:txBody>
          <a:bodyPr wrap="square">
            <a:spAutoFit/>
          </a:bodyPr>
          <a:lstStyle/>
          <a:p>
            <a:r>
              <a:rPr lang="en-US" sz="800" dirty="0"/>
              <a:t>https://medium.com/@jorgesleonel/backpropagation-cc81e9c772fd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AAAA89E-3124-C4A7-9262-D511E06FB69D}"/>
                  </a:ext>
                </a:extLst>
              </p:cNvPr>
              <p:cNvSpPr txBox="1"/>
              <p:nvPr/>
            </p:nvSpPr>
            <p:spPr>
              <a:xfrm>
                <a:off x="5775287" y="3408306"/>
                <a:ext cx="2900601"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𝐴𝑐𝑡𝑖𝑣𝑎𝑡𝑖𝑜𝑛</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𝑓𝑢𝑛𝑐𝑡𝑖𝑜𝑛</m:t>
                      </m:r>
                      <m:r>
                        <a:rPr lang="en-US" sz="1400" b="0" i="1" smtClean="0">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𝜎</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 </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1+</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𝑒</m:t>
                              </m:r>
                            </m:e>
                            <m:sup>
                              <m:r>
                                <a:rPr lang="en-US" sz="1400" b="0" i="1" smtClean="0">
                                  <a:latin typeface="Cambria Math" panose="02040503050406030204" pitchFamily="18" charset="0"/>
                                  <a:ea typeface="Cambria Math" panose="02040503050406030204" pitchFamily="18" charset="0"/>
                                </a:rPr>
                                <m:t>𝑥</m:t>
                              </m:r>
                            </m:sup>
                          </m:sSup>
                        </m:den>
                      </m:f>
                    </m:oMath>
                  </m:oMathPara>
                </a14:m>
                <a:endParaRPr lang="en-US" sz="1400" dirty="0"/>
              </a:p>
            </p:txBody>
          </p:sp>
        </mc:Choice>
        <mc:Fallback xmlns="">
          <p:sp>
            <p:nvSpPr>
              <p:cNvPr id="11" name="TextBox 10">
                <a:extLst>
                  <a:ext uri="{FF2B5EF4-FFF2-40B4-BE49-F238E27FC236}">
                    <a16:creationId xmlns:a16="http://schemas.microsoft.com/office/drawing/2014/main" id="{FAAAA89E-3124-C4A7-9262-D511E06FB69D}"/>
                  </a:ext>
                </a:extLst>
              </p:cNvPr>
              <p:cNvSpPr txBox="1">
                <a:spLocks noRot="1" noChangeAspect="1" noMove="1" noResize="1" noEditPoints="1" noAdjustHandles="1" noChangeArrowheads="1" noChangeShapeType="1" noTextEdit="1"/>
              </p:cNvSpPr>
              <p:nvPr/>
            </p:nvSpPr>
            <p:spPr>
              <a:xfrm>
                <a:off x="5775287" y="3408306"/>
                <a:ext cx="2900601" cy="408317"/>
              </a:xfrm>
              <a:prstGeom prst="rect">
                <a:avLst/>
              </a:prstGeom>
              <a:blipFill>
                <a:blip r:embed="rId7"/>
                <a:stretch>
                  <a:fillRect l="-840"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468785-57BE-5EE0-2D10-F9FD8FBC7459}"/>
                  </a:ext>
                </a:extLst>
              </p:cNvPr>
              <p:cNvSpPr txBox="1"/>
              <p:nvPr/>
            </p:nvSpPr>
            <p:spPr>
              <a:xfrm>
                <a:off x="3169097" y="2781309"/>
                <a:ext cx="1638599"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 </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𝑝</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𝑖𝑗</m:t>
                              </m:r>
                            </m:sub>
                          </m:sSub>
                        </m:e>
                      </m:nary>
                    </m:oMath>
                  </m:oMathPara>
                </a14:m>
                <a:endParaRPr lang="en-US" sz="1400" dirty="0"/>
              </a:p>
            </p:txBody>
          </p:sp>
        </mc:Choice>
        <mc:Fallback xmlns="">
          <p:sp>
            <p:nvSpPr>
              <p:cNvPr id="12" name="TextBox 11">
                <a:extLst>
                  <a:ext uri="{FF2B5EF4-FFF2-40B4-BE49-F238E27FC236}">
                    <a16:creationId xmlns:a16="http://schemas.microsoft.com/office/drawing/2014/main" id="{49468785-57BE-5EE0-2D10-F9FD8FBC7459}"/>
                  </a:ext>
                </a:extLst>
              </p:cNvPr>
              <p:cNvSpPr txBox="1">
                <a:spLocks noRot="1" noChangeAspect="1" noMove="1" noResize="1" noEditPoints="1" noAdjustHandles="1" noChangeArrowheads="1" noChangeShapeType="1" noTextEdit="1"/>
              </p:cNvSpPr>
              <p:nvPr/>
            </p:nvSpPr>
            <p:spPr>
              <a:xfrm>
                <a:off x="3169097" y="2781309"/>
                <a:ext cx="1638599" cy="58817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0AB89-6D28-2AB1-A886-EDE4D1002B83}"/>
                  </a:ext>
                </a:extLst>
              </p:cNvPr>
              <p:cNvSpPr txBox="1"/>
              <p:nvPr/>
            </p:nvSpPr>
            <p:spPr>
              <a:xfrm>
                <a:off x="5816179" y="3831810"/>
                <a:ext cx="1994071" cy="490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𝑖𝑗</m:t>
                              </m:r>
                            </m:sub>
                          </m:sSub>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𝐿</m:t>
                          </m:r>
                        </m:num>
                        <m:den>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𝑜</m:t>
                              </m:r>
                            </m:e>
                            <m:sub>
                              <m:r>
                                <a:rPr lang="en-US" sz="1400" i="1">
                                  <a:latin typeface="Cambria Math" panose="02040503050406030204" pitchFamily="18" charset="0"/>
                                  <a:ea typeface="Cambria Math" panose="02040503050406030204" pitchFamily="18" charset="0"/>
                                </a:rPr>
                                <m:t>𝑗</m:t>
                              </m:r>
                            </m:sub>
                          </m:sSub>
                        </m:den>
                      </m:f>
                      <m:r>
                        <a:rPr lang="en-US" sz="1400" b="0" i="1" smtClean="0">
                          <a:latin typeface="Cambria Math" panose="02040503050406030204" pitchFamily="18" charset="0"/>
                          <a:ea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𝜎</m:t>
                          </m:r>
                        </m:num>
                        <m:den>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𝑚</m:t>
                              </m:r>
                            </m:e>
                            <m:sub>
                              <m:r>
                                <a:rPr lang="en-US" sz="1400" b="0" i="1" smtClean="0">
                                  <a:latin typeface="Cambria Math" panose="02040503050406030204" pitchFamily="18" charset="0"/>
                                  <a:ea typeface="Cambria Math" panose="02040503050406030204" pitchFamily="18" charset="0"/>
                                </a:rPr>
                                <m:t>𝑗</m:t>
                              </m:r>
                            </m:sub>
                          </m:sSub>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𝑚</m:t>
                              </m:r>
                            </m:e>
                            <m:sub>
                              <m:r>
                                <a:rPr lang="en-US" sz="1400" b="0" i="1" smtClean="0">
                                  <a:latin typeface="Cambria Math" panose="02040503050406030204" pitchFamily="18" charset="0"/>
                                  <a:ea typeface="Cambria Math" panose="02040503050406030204" pitchFamily="18" charset="0"/>
                                </a:rPr>
                                <m:t>𝑗</m:t>
                              </m:r>
                            </m:sub>
                          </m:sSub>
                        </m:num>
                        <m:den>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𝑗</m:t>
                              </m:r>
                            </m:sub>
                          </m:sSub>
                        </m:den>
                      </m:f>
                    </m:oMath>
                  </m:oMathPara>
                </a14:m>
                <a:endParaRPr lang="en-US" sz="1600" dirty="0"/>
              </a:p>
            </p:txBody>
          </p:sp>
        </mc:Choice>
        <mc:Fallback xmlns="">
          <p:sp>
            <p:nvSpPr>
              <p:cNvPr id="13" name="TextBox 12">
                <a:extLst>
                  <a:ext uri="{FF2B5EF4-FFF2-40B4-BE49-F238E27FC236}">
                    <a16:creationId xmlns:a16="http://schemas.microsoft.com/office/drawing/2014/main" id="{7DD0AB89-6D28-2AB1-A886-EDE4D1002B83}"/>
                  </a:ext>
                </a:extLst>
              </p:cNvPr>
              <p:cNvSpPr txBox="1">
                <a:spLocks noRot="1" noChangeAspect="1" noMove="1" noResize="1" noEditPoints="1" noAdjustHandles="1" noChangeArrowheads="1" noChangeShapeType="1" noTextEdit="1"/>
              </p:cNvSpPr>
              <p:nvPr/>
            </p:nvSpPr>
            <p:spPr>
              <a:xfrm>
                <a:off x="5816179" y="3831810"/>
                <a:ext cx="1994071" cy="490199"/>
              </a:xfrm>
              <a:prstGeom prst="rect">
                <a:avLst/>
              </a:prstGeom>
              <a:blipFill>
                <a:blip r:embed="rId9"/>
                <a:stretch>
                  <a:fillRect l="-1529" t="-1250" r="-612"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1AD3E2-CB60-E493-50AC-98358284F309}"/>
                  </a:ext>
                </a:extLst>
              </p:cNvPr>
              <p:cNvSpPr txBox="1"/>
              <p:nvPr/>
            </p:nvSpPr>
            <p:spPr>
              <a:xfrm>
                <a:off x="5513007" y="4461780"/>
                <a:ext cx="3650550" cy="470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𝑖𝑗</m:t>
                              </m:r>
                            </m:sub>
                          </m:sSub>
                        </m:den>
                      </m:f>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𝑗</m:t>
                              </m:r>
                            </m:sub>
                          </m:sSub>
                          <m:r>
                            <a:rPr lang="en-US" sz="1400" i="1">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𝑜</m:t>
                              </m:r>
                            </m:e>
                            <m:sub>
                              <m:r>
                                <a:rPr lang="en-US" sz="1400" i="1">
                                  <a:latin typeface="Cambria Math" panose="02040503050406030204" pitchFamily="18" charset="0"/>
                                </a:rPr>
                                <m:t>𝑗</m:t>
                              </m:r>
                            </m:sub>
                          </m:sSub>
                        </m:e>
                      </m:d>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d>
                        <m:dPr>
                          <m:begChr m:val="["/>
                          <m:endChr m:val="]"/>
                          <m:ctrlPr>
                            <a:rPr lang="en-US" sz="1400" b="0" i="1" smtClean="0">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𝜎</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𝑚</m:t>
                                  </m:r>
                                </m:e>
                                <m:sub>
                                  <m:r>
                                    <a:rPr lang="en-US" sz="1400" i="1">
                                      <a:latin typeface="Cambria Math" panose="02040503050406030204" pitchFamily="18" charset="0"/>
                                    </a:rPr>
                                    <m:t>𝑗</m:t>
                                  </m:r>
                                </m:sub>
                              </m:sSub>
                            </m:e>
                          </m:d>
                          <m:r>
                            <a:rPr lang="en-US" sz="1400" b="0" i="1" smtClean="0">
                              <a:latin typeface="Cambria Math" panose="02040503050406030204" pitchFamily="18" charset="0"/>
                              <a:ea typeface="Cambria Math" panose="02040503050406030204" pitchFamily="18" charset="0"/>
                            </a:rPr>
                            <m:t> </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𝜎</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𝑚</m:t>
                                      </m:r>
                                    </m:e>
                                    <m:sub>
                                      <m:r>
                                        <a:rPr lang="en-US" sz="1400" i="1">
                                          <a:latin typeface="Cambria Math" panose="02040503050406030204" pitchFamily="18" charset="0"/>
                                        </a:rPr>
                                        <m:t>𝑗</m:t>
                                      </m:r>
                                    </m:sub>
                                  </m:sSub>
                                </m:e>
                              </m:d>
                            </m:e>
                          </m:d>
                        </m:e>
                      </m:d>
                      <m:r>
                        <a:rPr lang="en-US" sz="1400" b="0" i="1" smtClean="0">
                          <a:latin typeface="Cambria Math" panose="02040503050406030204" pitchFamily="18" charset="0"/>
                          <a:ea typeface="Cambria Math" panose="02040503050406030204" pitchFamily="18" charset="0"/>
                        </a:rPr>
                        <m:t> × </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1</m:t>
                          </m:r>
                        </m:sub>
                      </m:sSub>
                    </m:oMath>
                  </m:oMathPara>
                </a14:m>
                <a:endParaRPr lang="en-US" sz="1600" dirty="0"/>
              </a:p>
            </p:txBody>
          </p:sp>
        </mc:Choice>
        <mc:Fallback xmlns="">
          <p:sp>
            <p:nvSpPr>
              <p:cNvPr id="14" name="TextBox 13">
                <a:extLst>
                  <a:ext uri="{FF2B5EF4-FFF2-40B4-BE49-F238E27FC236}">
                    <a16:creationId xmlns:a16="http://schemas.microsoft.com/office/drawing/2014/main" id="{CA1AD3E2-CB60-E493-50AC-98358284F309}"/>
                  </a:ext>
                </a:extLst>
              </p:cNvPr>
              <p:cNvSpPr txBox="1">
                <a:spLocks noRot="1" noChangeAspect="1" noMove="1" noResize="1" noEditPoints="1" noAdjustHandles="1" noChangeArrowheads="1" noChangeShapeType="1" noTextEdit="1"/>
              </p:cNvSpPr>
              <p:nvPr/>
            </p:nvSpPr>
            <p:spPr>
              <a:xfrm>
                <a:off x="5513007" y="4461780"/>
                <a:ext cx="3650550" cy="470385"/>
              </a:xfrm>
              <a:prstGeom prst="rect">
                <a:avLst/>
              </a:prstGeom>
              <a:blipFill>
                <a:blip r:embed="rId10"/>
                <a:stretch>
                  <a:fillRect l="-501" t="-1299" b="-10390"/>
                </a:stretch>
              </a:blipFill>
            </p:spPr>
            <p:txBody>
              <a:bodyPr/>
              <a:lstStyle/>
              <a:p>
                <a:r>
                  <a:rPr lang="en-US">
                    <a:noFill/>
                  </a:rPr>
                  <a:t> </a:t>
                </a:r>
              </a:p>
            </p:txBody>
          </p:sp>
        </mc:Fallback>
      </mc:AlternateContent>
      <p:sp>
        <p:nvSpPr>
          <p:cNvPr id="5145" name="TextBox 5144">
            <a:extLst>
              <a:ext uri="{FF2B5EF4-FFF2-40B4-BE49-F238E27FC236}">
                <a16:creationId xmlns:a16="http://schemas.microsoft.com/office/drawing/2014/main" id="{A52D9CBB-D486-8571-4CCC-DB342C3AE408}"/>
              </a:ext>
            </a:extLst>
          </p:cNvPr>
          <p:cNvSpPr txBox="1"/>
          <p:nvPr/>
        </p:nvSpPr>
        <p:spPr>
          <a:xfrm>
            <a:off x="2392106" y="1479495"/>
            <a:ext cx="218330" cy="261610"/>
          </a:xfrm>
          <a:prstGeom prst="rect">
            <a:avLst/>
          </a:prstGeom>
          <a:noFill/>
        </p:spPr>
        <p:txBody>
          <a:bodyPr wrap="none" rtlCol="0">
            <a:spAutoFit/>
          </a:bodyPr>
          <a:lstStyle/>
          <a:p>
            <a:r>
              <a:rPr lang="en-US" sz="1100" dirty="0"/>
              <a:t>j</a:t>
            </a:r>
          </a:p>
        </p:txBody>
      </p:sp>
      <p:sp>
        <p:nvSpPr>
          <p:cNvPr id="5146" name="TextBox 5145">
            <a:extLst>
              <a:ext uri="{FF2B5EF4-FFF2-40B4-BE49-F238E27FC236}">
                <a16:creationId xmlns:a16="http://schemas.microsoft.com/office/drawing/2014/main" id="{DB49449F-3A93-9016-7BD7-DAC34DC5974D}"/>
              </a:ext>
            </a:extLst>
          </p:cNvPr>
          <p:cNvSpPr txBox="1"/>
          <p:nvPr/>
        </p:nvSpPr>
        <p:spPr>
          <a:xfrm>
            <a:off x="1614320" y="937183"/>
            <a:ext cx="216726" cy="261610"/>
          </a:xfrm>
          <a:prstGeom prst="rect">
            <a:avLst/>
          </a:prstGeom>
          <a:noFill/>
        </p:spPr>
        <p:txBody>
          <a:bodyPr wrap="none" rtlCol="0">
            <a:spAutoFit/>
          </a:bodyPr>
          <a:lstStyle/>
          <a:p>
            <a:r>
              <a:rPr lang="en-US" sz="1100" dirty="0"/>
              <a:t>i</a:t>
            </a:r>
          </a:p>
        </p:txBody>
      </p:sp>
      <p:sp>
        <p:nvSpPr>
          <p:cNvPr id="5147" name="TextBox 5146">
            <a:extLst>
              <a:ext uri="{FF2B5EF4-FFF2-40B4-BE49-F238E27FC236}">
                <a16:creationId xmlns:a16="http://schemas.microsoft.com/office/drawing/2014/main" id="{5138D8E2-282E-2DB7-51AE-DC11C6C1990F}"/>
              </a:ext>
            </a:extLst>
          </p:cNvPr>
          <p:cNvSpPr txBox="1"/>
          <p:nvPr/>
        </p:nvSpPr>
        <p:spPr>
          <a:xfrm>
            <a:off x="396297" y="1067988"/>
            <a:ext cx="248786" cy="261610"/>
          </a:xfrm>
          <a:prstGeom prst="rect">
            <a:avLst/>
          </a:prstGeom>
          <a:noFill/>
        </p:spPr>
        <p:txBody>
          <a:bodyPr wrap="none" rtlCol="0">
            <a:spAutoFit/>
          </a:bodyPr>
          <a:lstStyle/>
          <a:p>
            <a:r>
              <a:rPr lang="en-US" sz="1100" dirty="0"/>
              <a:t>k</a:t>
            </a:r>
          </a:p>
        </p:txBody>
      </p:sp>
      <p:pic>
        <p:nvPicPr>
          <p:cNvPr id="7" name="Picture 6" descr="Shape&#10;&#10;Description automatically generated with medium confidence">
            <a:extLst>
              <a:ext uri="{FF2B5EF4-FFF2-40B4-BE49-F238E27FC236}">
                <a16:creationId xmlns:a16="http://schemas.microsoft.com/office/drawing/2014/main" id="{05241FF8-1F8D-850E-BFE0-8CE5378A17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22" name="Rectangle 21">
            <a:extLst>
              <a:ext uri="{FF2B5EF4-FFF2-40B4-BE49-F238E27FC236}">
                <a16:creationId xmlns:a16="http://schemas.microsoft.com/office/drawing/2014/main" id="{B709B3C5-E39A-9E1A-382B-CC4C69EAE5A7}"/>
              </a:ext>
            </a:extLst>
          </p:cNvPr>
          <p:cNvSpPr/>
          <p:nvPr/>
        </p:nvSpPr>
        <p:spPr>
          <a:xfrm>
            <a:off x="1535837" y="1012969"/>
            <a:ext cx="1071527" cy="213568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21DFF7C-343C-1069-7E18-CF289D9260EB}"/>
              </a:ext>
            </a:extLst>
          </p:cNvPr>
          <p:cNvCxnSpPr/>
          <p:nvPr/>
        </p:nvCxnSpPr>
        <p:spPr>
          <a:xfrm flipH="1" flipV="1">
            <a:off x="2290439" y="2121763"/>
            <a:ext cx="1485" cy="3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DAEE8CA-93E9-6303-6B66-41FA6BB418A1}"/>
              </a:ext>
            </a:extLst>
          </p:cNvPr>
          <p:cNvSpPr/>
          <p:nvPr/>
        </p:nvSpPr>
        <p:spPr>
          <a:xfrm>
            <a:off x="419256" y="1004489"/>
            <a:ext cx="1113510" cy="213568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6B57C14-049C-8B1C-0F68-53B1DDD1B25F}"/>
              </a:ext>
            </a:extLst>
          </p:cNvPr>
          <p:cNvGrpSpPr/>
          <p:nvPr/>
        </p:nvGrpSpPr>
        <p:grpSpPr>
          <a:xfrm>
            <a:off x="-15955" y="2945777"/>
            <a:ext cx="5385384" cy="2197723"/>
            <a:chOff x="-15955" y="2945777"/>
            <a:chExt cx="5385384" cy="2197723"/>
          </a:xfrm>
        </p:grpSpPr>
        <p:pic>
          <p:nvPicPr>
            <p:cNvPr id="5124" name="Picture 4">
              <a:extLst>
                <a:ext uri="{FF2B5EF4-FFF2-40B4-BE49-F238E27FC236}">
                  <a16:creationId xmlns:a16="http://schemas.microsoft.com/office/drawing/2014/main" id="{45AF13F2-3127-4AA2-1A76-74CE065A24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8492" y="3369483"/>
              <a:ext cx="2240937" cy="1774017"/>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C4001EF4-6BE6-C61B-B6F5-8692CA963972}"/>
                </a:ext>
              </a:extLst>
            </p:cNvPr>
            <p:cNvSpPr/>
            <p:nvPr/>
          </p:nvSpPr>
          <p:spPr>
            <a:xfrm>
              <a:off x="0" y="3114328"/>
              <a:ext cx="3068915" cy="202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FB3C3A8-E980-D9D7-7AE0-32F36A208B17}"/>
                </a:ext>
              </a:extLst>
            </p:cNvPr>
            <p:cNvSpPr/>
            <p:nvPr/>
          </p:nvSpPr>
          <p:spPr>
            <a:xfrm>
              <a:off x="448574" y="3314019"/>
              <a:ext cx="202023" cy="1928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A62F90E-EAAE-E127-9B14-78CF06096E73}"/>
                </a:ext>
              </a:extLst>
            </p:cNvPr>
            <p:cNvSpPr/>
            <p:nvPr/>
          </p:nvSpPr>
          <p:spPr>
            <a:xfrm>
              <a:off x="448574" y="3697777"/>
              <a:ext cx="202023" cy="1928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12DA613-BE15-FA18-9D7A-EDB528B17198}"/>
                </a:ext>
              </a:extLst>
            </p:cNvPr>
            <p:cNvSpPr/>
            <p:nvPr/>
          </p:nvSpPr>
          <p:spPr>
            <a:xfrm>
              <a:off x="448573" y="4118443"/>
              <a:ext cx="202023" cy="1928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6E5205-71D3-13ED-DD27-B300D2DB0AA4}"/>
                </a:ext>
              </a:extLst>
            </p:cNvPr>
            <p:cNvSpPr/>
            <p:nvPr/>
          </p:nvSpPr>
          <p:spPr>
            <a:xfrm>
              <a:off x="1412298" y="3135904"/>
              <a:ext cx="202023" cy="1781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4496C55-6174-B637-1DA6-D0342147D1C7}"/>
                </a:ext>
              </a:extLst>
            </p:cNvPr>
            <p:cNvSpPr/>
            <p:nvPr/>
          </p:nvSpPr>
          <p:spPr>
            <a:xfrm>
              <a:off x="1412297" y="3608719"/>
              <a:ext cx="202023" cy="1781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DE96FD4-AF7E-8B8A-9EE3-F361D895C759}"/>
                </a:ext>
              </a:extLst>
            </p:cNvPr>
            <p:cNvSpPr/>
            <p:nvPr/>
          </p:nvSpPr>
          <p:spPr>
            <a:xfrm>
              <a:off x="1407548" y="4020655"/>
              <a:ext cx="202023" cy="1781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00" dirty="0"/>
            </a:p>
          </p:txBody>
        </p:sp>
        <p:sp>
          <p:nvSpPr>
            <p:cNvPr id="21" name="Oval 20">
              <a:extLst>
                <a:ext uri="{FF2B5EF4-FFF2-40B4-BE49-F238E27FC236}">
                  <a16:creationId xmlns:a16="http://schemas.microsoft.com/office/drawing/2014/main" id="{22EEBEFC-C8FD-B620-B0AB-062DA840E803}"/>
                </a:ext>
              </a:extLst>
            </p:cNvPr>
            <p:cNvSpPr/>
            <p:nvPr/>
          </p:nvSpPr>
          <p:spPr>
            <a:xfrm>
              <a:off x="1401209" y="4432591"/>
              <a:ext cx="202023" cy="1781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2E19347-3BC1-9B9C-7212-95EF540E408B}"/>
                </a:ext>
              </a:extLst>
            </p:cNvPr>
            <p:cNvCxnSpPr>
              <a:cxnSpLocks/>
              <a:stCxn id="15" idx="6"/>
              <a:endCxn id="19" idx="2"/>
            </p:cNvCxnSpPr>
            <p:nvPr/>
          </p:nvCxnSpPr>
          <p:spPr>
            <a:xfrm>
              <a:off x="650597" y="3410443"/>
              <a:ext cx="761700" cy="28733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9F204CE-7EEC-4D10-DC61-FA10415616F4}"/>
                </a:ext>
              </a:extLst>
            </p:cNvPr>
            <p:cNvCxnSpPr>
              <a:cxnSpLocks/>
              <a:stCxn id="15" idx="6"/>
              <a:endCxn id="18" idx="2"/>
            </p:cNvCxnSpPr>
            <p:nvPr/>
          </p:nvCxnSpPr>
          <p:spPr>
            <a:xfrm flipV="1">
              <a:off x="650597" y="3224962"/>
              <a:ext cx="761701" cy="18548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EE54BC-01AA-8EC7-5929-70AF6CBCAC6A}"/>
                </a:ext>
              </a:extLst>
            </p:cNvPr>
            <p:cNvCxnSpPr>
              <a:cxnSpLocks/>
              <a:stCxn id="15" idx="6"/>
              <a:endCxn id="20" idx="3"/>
            </p:cNvCxnSpPr>
            <p:nvPr/>
          </p:nvCxnSpPr>
          <p:spPr>
            <a:xfrm>
              <a:off x="650597" y="3410443"/>
              <a:ext cx="786537" cy="762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18A65CE-F11F-80BF-D7CC-69D7A465573C}"/>
                </a:ext>
              </a:extLst>
            </p:cNvPr>
            <p:cNvCxnSpPr>
              <a:cxnSpLocks/>
              <a:stCxn id="15" idx="6"/>
              <a:endCxn id="21" idx="2"/>
            </p:cNvCxnSpPr>
            <p:nvPr/>
          </p:nvCxnSpPr>
          <p:spPr>
            <a:xfrm>
              <a:off x="650597" y="3410443"/>
              <a:ext cx="750612" cy="11112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A15F62-11D5-EFE7-2182-0D75B8FDC129}"/>
                </a:ext>
              </a:extLst>
            </p:cNvPr>
            <p:cNvCxnSpPr>
              <a:cxnSpLocks/>
              <a:stCxn id="16" idx="6"/>
              <a:endCxn id="18" idx="2"/>
            </p:cNvCxnSpPr>
            <p:nvPr/>
          </p:nvCxnSpPr>
          <p:spPr>
            <a:xfrm flipV="1">
              <a:off x="650597" y="3224962"/>
              <a:ext cx="761701" cy="56923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E005236-F38A-B8BC-6CB2-5D490B681F36}"/>
                </a:ext>
              </a:extLst>
            </p:cNvPr>
            <p:cNvCxnSpPr>
              <a:cxnSpLocks/>
              <a:stCxn id="16" idx="6"/>
              <a:endCxn id="19" idx="2"/>
            </p:cNvCxnSpPr>
            <p:nvPr/>
          </p:nvCxnSpPr>
          <p:spPr>
            <a:xfrm flipV="1">
              <a:off x="650597" y="3697777"/>
              <a:ext cx="761700" cy="9642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8F820AD-41A6-15EB-7313-D2AC6DFD1A77}"/>
                </a:ext>
              </a:extLst>
            </p:cNvPr>
            <p:cNvCxnSpPr>
              <a:cxnSpLocks/>
              <a:stCxn id="16" idx="6"/>
              <a:endCxn id="20" idx="2"/>
            </p:cNvCxnSpPr>
            <p:nvPr/>
          </p:nvCxnSpPr>
          <p:spPr>
            <a:xfrm>
              <a:off x="650597" y="3794201"/>
              <a:ext cx="756951" cy="31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2BBE45-1D85-A633-5B25-B0AD75D5378D}"/>
                </a:ext>
              </a:extLst>
            </p:cNvPr>
            <p:cNvCxnSpPr>
              <a:cxnSpLocks/>
              <a:stCxn id="16" idx="6"/>
              <a:endCxn id="21" idx="2"/>
            </p:cNvCxnSpPr>
            <p:nvPr/>
          </p:nvCxnSpPr>
          <p:spPr>
            <a:xfrm>
              <a:off x="650597" y="3794201"/>
              <a:ext cx="750612" cy="7274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E9B51A7-D768-1048-6D1C-680A62E8D16A}"/>
                </a:ext>
              </a:extLst>
            </p:cNvPr>
            <p:cNvCxnSpPr>
              <a:cxnSpLocks/>
              <a:stCxn id="17" idx="6"/>
              <a:endCxn id="18" idx="2"/>
            </p:cNvCxnSpPr>
            <p:nvPr/>
          </p:nvCxnSpPr>
          <p:spPr>
            <a:xfrm flipV="1">
              <a:off x="650596" y="3224962"/>
              <a:ext cx="761702" cy="98990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B96F74-98F7-5052-868B-2B1AEFDBBB58}"/>
                </a:ext>
              </a:extLst>
            </p:cNvPr>
            <p:cNvCxnSpPr>
              <a:cxnSpLocks/>
              <a:stCxn id="17" idx="6"/>
              <a:endCxn id="19" idx="2"/>
            </p:cNvCxnSpPr>
            <p:nvPr/>
          </p:nvCxnSpPr>
          <p:spPr>
            <a:xfrm flipV="1">
              <a:off x="650596" y="3697777"/>
              <a:ext cx="761701" cy="51709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B53929A-D0FF-43FE-AC44-C1300D362A07}"/>
                </a:ext>
              </a:extLst>
            </p:cNvPr>
            <p:cNvCxnSpPr>
              <a:cxnSpLocks/>
              <a:stCxn id="17" idx="6"/>
              <a:endCxn id="20" idx="2"/>
            </p:cNvCxnSpPr>
            <p:nvPr/>
          </p:nvCxnSpPr>
          <p:spPr>
            <a:xfrm flipV="1">
              <a:off x="650596" y="4109713"/>
              <a:ext cx="756952" cy="105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A1E2E9A-7453-8CDA-979A-8D2EB6585D12}"/>
                </a:ext>
              </a:extLst>
            </p:cNvPr>
            <p:cNvCxnSpPr>
              <a:cxnSpLocks/>
              <a:stCxn id="17" idx="6"/>
              <a:endCxn id="21" idx="2"/>
            </p:cNvCxnSpPr>
            <p:nvPr/>
          </p:nvCxnSpPr>
          <p:spPr>
            <a:xfrm>
              <a:off x="650596" y="4214867"/>
              <a:ext cx="750613" cy="30678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AE2E1B-B1E0-4315-5DC5-DA5C83E38F18}"/>
                    </a:ext>
                  </a:extLst>
                </p:cNvPr>
                <p:cNvSpPr txBox="1"/>
                <p:nvPr/>
              </p:nvSpPr>
              <p:spPr>
                <a:xfrm>
                  <a:off x="-15955" y="4562739"/>
                  <a:ext cx="2984740" cy="5447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num>
                          <m:den>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𝑖𝑗</m:t>
                                </m:r>
                              </m:sub>
                            </m:sSub>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𝐿</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𝑜</m:t>
                                </m:r>
                              </m:e>
                              <m:sub>
                                <m:r>
                                  <a:rPr lang="en-US" sz="1600" i="1">
                                    <a:latin typeface="Cambria Math" panose="02040503050406030204" pitchFamily="18" charset="0"/>
                                    <a:ea typeface="Cambria Math" panose="02040503050406030204" pitchFamily="18" charset="0"/>
                                  </a:rPr>
                                  <m:t>𝑗</m:t>
                                </m:r>
                              </m:sub>
                            </m:sSub>
                          </m:den>
                        </m:f>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𝜕𝜎</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𝑗</m:t>
                                </m:r>
                              </m:sub>
                            </m:sSub>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𝑚</m:t>
                                </m:r>
                              </m:e>
                              <m:sub>
                                <m:r>
                                  <a:rPr lang="en-US" sz="1600" b="0" i="1" smtClean="0">
                                    <a:latin typeface="Cambria Math" panose="02040503050406030204" pitchFamily="18" charset="0"/>
                                    <a:ea typeface="Cambria Math" panose="02040503050406030204" pitchFamily="18" charset="0"/>
                                  </a:rPr>
                                  <m:t>𝑗</m:t>
                                </m:r>
                              </m:sub>
                            </m:sSub>
                          </m:num>
                          <m:den>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𝑜</m:t>
                                </m:r>
                              </m:e>
                              <m:sub>
                                <m:r>
                                  <a:rPr lang="en-US" sz="1600" b="0" i="1" smtClean="0">
                                    <a:latin typeface="Cambria Math" panose="02040503050406030204" pitchFamily="18" charset="0"/>
                                    <a:ea typeface="Cambria Math" panose="02040503050406030204" pitchFamily="18" charset="0"/>
                                  </a:rPr>
                                  <m:t>𝑤𝑖</m:t>
                                </m:r>
                                <m:r>
                                  <a:rPr lang="en-US" sz="1600" i="1">
                                    <a:latin typeface="Cambria Math" panose="02040503050406030204" pitchFamily="18" charset="0"/>
                                    <a:ea typeface="Cambria Math" panose="02040503050406030204" pitchFamily="18" charset="0"/>
                                  </a:rPr>
                                  <m:t>𝑗</m:t>
                                </m:r>
                              </m:sub>
                            </m:sSub>
                          </m:den>
                        </m:f>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𝑗</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𝑘𝑖</m:t>
                                </m:r>
                              </m:sub>
                            </m:sSub>
                          </m:den>
                        </m:f>
                      </m:oMath>
                    </m:oMathPara>
                  </a14:m>
                  <a:endParaRPr lang="en-US" dirty="0"/>
                </a:p>
              </p:txBody>
            </p:sp>
          </mc:Choice>
          <mc:Fallback xmlns="">
            <p:sp>
              <p:nvSpPr>
                <p:cNvPr id="6" name="TextBox 5">
                  <a:extLst>
                    <a:ext uri="{FF2B5EF4-FFF2-40B4-BE49-F238E27FC236}">
                      <a16:creationId xmlns:a16="http://schemas.microsoft.com/office/drawing/2014/main" id="{4EAE2E1B-B1E0-4315-5DC5-DA5C83E38F18}"/>
                    </a:ext>
                  </a:extLst>
                </p:cNvPr>
                <p:cNvSpPr txBox="1">
                  <a:spLocks noRot="1" noChangeAspect="1" noMove="1" noResize="1" noEditPoints="1" noAdjustHandles="1" noChangeArrowheads="1" noChangeShapeType="1" noTextEdit="1"/>
                </p:cNvSpPr>
                <p:nvPr/>
              </p:nvSpPr>
              <p:spPr>
                <a:xfrm>
                  <a:off x="-15955" y="4562739"/>
                  <a:ext cx="2984740" cy="544701"/>
                </a:xfrm>
                <a:prstGeom prst="rect">
                  <a:avLst/>
                </a:prstGeom>
                <a:blipFill>
                  <a:blip r:embed="rId13"/>
                  <a:stretch>
                    <a:fillRect/>
                  </a:stretch>
                </a:blipFill>
              </p:spPr>
              <p:txBody>
                <a:bodyPr/>
                <a:lstStyle/>
                <a:p>
                  <a:r>
                    <a:rPr lang="en-US">
                      <a:noFill/>
                    </a:rPr>
                    <a:t> </a:t>
                  </a:r>
                </a:p>
              </p:txBody>
            </p:sp>
          </mc:Fallback>
        </mc:AlternateContent>
        <p:cxnSp>
          <p:nvCxnSpPr>
            <p:cNvPr id="5133" name="Straight Arrow Connector 5132">
              <a:extLst>
                <a:ext uri="{FF2B5EF4-FFF2-40B4-BE49-F238E27FC236}">
                  <a16:creationId xmlns:a16="http://schemas.microsoft.com/office/drawing/2014/main" id="{A2FD77F7-13D8-36B7-944F-4ECF2DBABF5B}"/>
                </a:ext>
              </a:extLst>
            </p:cNvPr>
            <p:cNvCxnSpPr>
              <a:cxnSpLocks/>
              <a:endCxn id="15" idx="2"/>
            </p:cNvCxnSpPr>
            <p:nvPr/>
          </p:nvCxnSpPr>
          <p:spPr>
            <a:xfrm>
              <a:off x="77638" y="3410443"/>
              <a:ext cx="37093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35" name="Straight Arrow Connector 5134">
              <a:extLst>
                <a:ext uri="{FF2B5EF4-FFF2-40B4-BE49-F238E27FC236}">
                  <a16:creationId xmlns:a16="http://schemas.microsoft.com/office/drawing/2014/main" id="{079419D1-2FE3-D229-700E-7623536E15B7}"/>
                </a:ext>
              </a:extLst>
            </p:cNvPr>
            <p:cNvCxnSpPr>
              <a:cxnSpLocks/>
              <a:endCxn id="16" idx="2"/>
            </p:cNvCxnSpPr>
            <p:nvPr/>
          </p:nvCxnSpPr>
          <p:spPr>
            <a:xfrm>
              <a:off x="77638" y="3794201"/>
              <a:ext cx="37093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38" name="Straight Arrow Connector 5137">
              <a:extLst>
                <a:ext uri="{FF2B5EF4-FFF2-40B4-BE49-F238E27FC236}">
                  <a16:creationId xmlns:a16="http://schemas.microsoft.com/office/drawing/2014/main" id="{57002F61-2EAF-A6EE-087E-42C989CDEAA7}"/>
                </a:ext>
              </a:extLst>
            </p:cNvPr>
            <p:cNvCxnSpPr>
              <a:cxnSpLocks/>
              <a:endCxn id="17" idx="2"/>
            </p:cNvCxnSpPr>
            <p:nvPr/>
          </p:nvCxnSpPr>
          <p:spPr>
            <a:xfrm flipV="1">
              <a:off x="82387" y="4214867"/>
              <a:ext cx="366186" cy="26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42" name="TextBox 5141">
              <a:extLst>
                <a:ext uri="{FF2B5EF4-FFF2-40B4-BE49-F238E27FC236}">
                  <a16:creationId xmlns:a16="http://schemas.microsoft.com/office/drawing/2014/main" id="{2E81E40F-99A8-1CA8-3206-3D251AEF8078}"/>
                </a:ext>
              </a:extLst>
            </p:cNvPr>
            <p:cNvSpPr txBox="1"/>
            <p:nvPr/>
          </p:nvSpPr>
          <p:spPr>
            <a:xfrm>
              <a:off x="77637" y="3220854"/>
              <a:ext cx="306494" cy="246221"/>
            </a:xfrm>
            <a:prstGeom prst="rect">
              <a:avLst/>
            </a:prstGeom>
            <a:noFill/>
          </p:spPr>
          <p:txBody>
            <a:bodyPr wrap="none" rtlCol="0">
              <a:spAutoFit/>
            </a:bodyPr>
            <a:lstStyle/>
            <a:p>
              <a:r>
                <a:rPr lang="en-US" sz="1000" dirty="0"/>
                <a:t>x1</a:t>
              </a:r>
            </a:p>
          </p:txBody>
        </p:sp>
        <p:sp>
          <p:nvSpPr>
            <p:cNvPr id="5143" name="TextBox 5142">
              <a:extLst>
                <a:ext uri="{FF2B5EF4-FFF2-40B4-BE49-F238E27FC236}">
                  <a16:creationId xmlns:a16="http://schemas.microsoft.com/office/drawing/2014/main" id="{05298106-C6B9-C5BA-893A-38AA3A91FBE3}"/>
                </a:ext>
              </a:extLst>
            </p:cNvPr>
            <p:cNvSpPr txBox="1"/>
            <p:nvPr/>
          </p:nvSpPr>
          <p:spPr>
            <a:xfrm>
              <a:off x="66549" y="3597223"/>
              <a:ext cx="306494" cy="246221"/>
            </a:xfrm>
            <a:prstGeom prst="rect">
              <a:avLst/>
            </a:prstGeom>
            <a:noFill/>
          </p:spPr>
          <p:txBody>
            <a:bodyPr wrap="none" rtlCol="0">
              <a:spAutoFit/>
            </a:bodyPr>
            <a:lstStyle/>
            <a:p>
              <a:r>
                <a:rPr lang="en-US" sz="1000" dirty="0"/>
                <a:t>x2</a:t>
              </a:r>
            </a:p>
          </p:txBody>
        </p:sp>
        <p:sp>
          <p:nvSpPr>
            <p:cNvPr id="5144" name="TextBox 5143">
              <a:extLst>
                <a:ext uri="{FF2B5EF4-FFF2-40B4-BE49-F238E27FC236}">
                  <a16:creationId xmlns:a16="http://schemas.microsoft.com/office/drawing/2014/main" id="{CC95DD74-D436-0F8C-6D77-75D5FC9CC395}"/>
                </a:ext>
              </a:extLst>
            </p:cNvPr>
            <p:cNvSpPr txBox="1"/>
            <p:nvPr/>
          </p:nvSpPr>
          <p:spPr>
            <a:xfrm>
              <a:off x="66194" y="3991180"/>
              <a:ext cx="306494" cy="246221"/>
            </a:xfrm>
            <a:prstGeom prst="rect">
              <a:avLst/>
            </a:prstGeom>
            <a:noFill/>
          </p:spPr>
          <p:txBody>
            <a:bodyPr wrap="none" rtlCol="0">
              <a:spAutoFit/>
            </a:bodyPr>
            <a:lstStyle/>
            <a:p>
              <a:r>
                <a:rPr lang="en-US" sz="1000" dirty="0"/>
                <a:t>x3</a:t>
              </a:r>
            </a:p>
          </p:txBody>
        </p:sp>
        <mc:AlternateContent xmlns:mc="http://schemas.openxmlformats.org/markup-compatibility/2006" xmlns:a14="http://schemas.microsoft.com/office/drawing/2010/main">
          <mc:Choice Requires="a14">
            <p:sp>
              <p:nvSpPr>
                <p:cNvPr id="5151" name="TextBox 5150">
                  <a:extLst>
                    <a:ext uri="{FF2B5EF4-FFF2-40B4-BE49-F238E27FC236}">
                      <a16:creationId xmlns:a16="http://schemas.microsoft.com/office/drawing/2014/main" id="{104CA60C-47EE-3CDB-0B46-2222EDC9028B}"/>
                    </a:ext>
                  </a:extLst>
                </p:cNvPr>
                <p:cNvSpPr txBox="1"/>
                <p:nvPr/>
              </p:nvSpPr>
              <p:spPr>
                <a:xfrm>
                  <a:off x="826194" y="3535294"/>
                  <a:ext cx="35529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2"/>
                                </a:solidFill>
                                <a:latin typeface="Cambria Math" panose="02040503050406030204" pitchFamily="18" charset="0"/>
                                <a:ea typeface="Cambria Math" panose="02040503050406030204" pitchFamily="18" charset="0"/>
                              </a:rPr>
                            </m:ctrlPr>
                          </m:sSubPr>
                          <m:e>
                            <m:r>
                              <a:rPr lang="en-US" sz="1200" i="1" smtClean="0">
                                <a:solidFill>
                                  <a:schemeClr val="tx2"/>
                                </a:solidFill>
                                <a:latin typeface="Cambria Math" panose="02040503050406030204" pitchFamily="18" charset="0"/>
                                <a:ea typeface="Cambria Math" panose="02040503050406030204" pitchFamily="18" charset="0"/>
                              </a:rPr>
                              <m:t>𝛽</m:t>
                            </m:r>
                          </m:e>
                          <m:sub>
                            <m:r>
                              <a:rPr lang="en-US" sz="1200" b="0" i="1" smtClean="0">
                                <a:solidFill>
                                  <a:schemeClr val="tx2"/>
                                </a:solidFill>
                                <a:latin typeface="Cambria Math" panose="02040503050406030204" pitchFamily="18" charset="0"/>
                                <a:ea typeface="Cambria Math" panose="02040503050406030204" pitchFamily="18" charset="0"/>
                              </a:rPr>
                              <m:t>13</m:t>
                            </m:r>
                          </m:sub>
                        </m:sSub>
                      </m:oMath>
                    </m:oMathPara>
                  </a14:m>
                  <a:endParaRPr lang="en-US" sz="1200" dirty="0"/>
                </a:p>
              </p:txBody>
            </p:sp>
          </mc:Choice>
          <mc:Fallback xmlns="">
            <p:sp>
              <p:nvSpPr>
                <p:cNvPr id="5151" name="TextBox 5150">
                  <a:extLst>
                    <a:ext uri="{FF2B5EF4-FFF2-40B4-BE49-F238E27FC236}">
                      <a16:creationId xmlns:a16="http://schemas.microsoft.com/office/drawing/2014/main" id="{104CA60C-47EE-3CDB-0B46-2222EDC9028B}"/>
                    </a:ext>
                  </a:extLst>
                </p:cNvPr>
                <p:cNvSpPr txBox="1">
                  <a:spLocks noRot="1" noChangeAspect="1" noMove="1" noResize="1" noEditPoints="1" noAdjustHandles="1" noChangeArrowheads="1" noChangeShapeType="1" noTextEdit="1"/>
                </p:cNvSpPr>
                <p:nvPr/>
              </p:nvSpPr>
              <p:spPr>
                <a:xfrm>
                  <a:off x="826194" y="3535294"/>
                  <a:ext cx="355299" cy="276999"/>
                </a:xfrm>
                <a:prstGeom prst="rect">
                  <a:avLst/>
                </a:prstGeom>
                <a:blipFill>
                  <a:blip r:embed="rId14"/>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52" name="TextBox 5151">
                  <a:extLst>
                    <a:ext uri="{FF2B5EF4-FFF2-40B4-BE49-F238E27FC236}">
                      <a16:creationId xmlns:a16="http://schemas.microsoft.com/office/drawing/2014/main" id="{551903C7-9F77-DCA2-4A0D-12F2D8B66988}"/>
                    </a:ext>
                  </a:extLst>
                </p:cNvPr>
                <p:cNvSpPr txBox="1"/>
                <p:nvPr/>
              </p:nvSpPr>
              <p:spPr>
                <a:xfrm>
                  <a:off x="1345657" y="3947230"/>
                  <a:ext cx="37702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h</m:t>
                            </m:r>
                          </m:e>
                          <m:sub>
                            <m:r>
                              <a:rPr lang="en-US" sz="12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5152" name="TextBox 5151">
                  <a:extLst>
                    <a:ext uri="{FF2B5EF4-FFF2-40B4-BE49-F238E27FC236}">
                      <a16:creationId xmlns:a16="http://schemas.microsoft.com/office/drawing/2014/main" id="{551903C7-9F77-DCA2-4A0D-12F2D8B66988}"/>
                    </a:ext>
                  </a:extLst>
                </p:cNvPr>
                <p:cNvSpPr txBox="1">
                  <a:spLocks noRot="1" noChangeAspect="1" noMove="1" noResize="1" noEditPoints="1" noAdjustHandles="1" noChangeArrowheads="1" noChangeShapeType="1" noTextEdit="1"/>
                </p:cNvSpPr>
                <p:nvPr/>
              </p:nvSpPr>
              <p:spPr>
                <a:xfrm>
                  <a:off x="1345657" y="3947230"/>
                  <a:ext cx="377026" cy="27699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53" name="TextBox 5152">
                  <a:extLst>
                    <a:ext uri="{FF2B5EF4-FFF2-40B4-BE49-F238E27FC236}">
                      <a16:creationId xmlns:a16="http://schemas.microsoft.com/office/drawing/2014/main" id="{E2587361-651D-B3B4-44F7-A4BABD68E9F3}"/>
                    </a:ext>
                  </a:extLst>
                </p:cNvPr>
                <p:cNvSpPr txBox="1"/>
                <p:nvPr/>
              </p:nvSpPr>
              <p:spPr>
                <a:xfrm>
                  <a:off x="788067" y="3756696"/>
                  <a:ext cx="35529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2"/>
                                </a:solidFill>
                                <a:latin typeface="Cambria Math" panose="02040503050406030204" pitchFamily="18" charset="0"/>
                                <a:ea typeface="Cambria Math" panose="02040503050406030204" pitchFamily="18" charset="0"/>
                              </a:rPr>
                            </m:ctrlPr>
                          </m:sSubPr>
                          <m:e>
                            <m:r>
                              <a:rPr lang="en-US" sz="1200" i="1" smtClean="0">
                                <a:solidFill>
                                  <a:schemeClr val="tx2"/>
                                </a:solidFill>
                                <a:latin typeface="Cambria Math" panose="02040503050406030204" pitchFamily="18" charset="0"/>
                                <a:ea typeface="Cambria Math" panose="02040503050406030204" pitchFamily="18" charset="0"/>
                              </a:rPr>
                              <m:t>𝛽</m:t>
                            </m:r>
                          </m:e>
                          <m:sub>
                            <m:r>
                              <a:rPr lang="en-US" sz="1200" b="0" i="1" smtClean="0">
                                <a:solidFill>
                                  <a:schemeClr val="tx2"/>
                                </a:solidFill>
                                <a:latin typeface="Cambria Math" panose="02040503050406030204" pitchFamily="18" charset="0"/>
                                <a:ea typeface="Cambria Math" panose="02040503050406030204" pitchFamily="18" charset="0"/>
                              </a:rPr>
                              <m:t>23</m:t>
                            </m:r>
                          </m:sub>
                        </m:sSub>
                      </m:oMath>
                    </m:oMathPara>
                  </a14:m>
                  <a:endParaRPr lang="en-US" sz="1200" dirty="0"/>
                </a:p>
              </p:txBody>
            </p:sp>
          </mc:Choice>
          <mc:Fallback xmlns="">
            <p:sp>
              <p:nvSpPr>
                <p:cNvPr id="5153" name="TextBox 5152">
                  <a:extLst>
                    <a:ext uri="{FF2B5EF4-FFF2-40B4-BE49-F238E27FC236}">
                      <a16:creationId xmlns:a16="http://schemas.microsoft.com/office/drawing/2014/main" id="{E2587361-651D-B3B4-44F7-A4BABD68E9F3}"/>
                    </a:ext>
                  </a:extLst>
                </p:cNvPr>
                <p:cNvSpPr txBox="1">
                  <a:spLocks noRot="1" noChangeAspect="1" noMove="1" noResize="1" noEditPoints="1" noAdjustHandles="1" noChangeArrowheads="1" noChangeShapeType="1" noTextEdit="1"/>
                </p:cNvSpPr>
                <p:nvPr/>
              </p:nvSpPr>
              <p:spPr>
                <a:xfrm>
                  <a:off x="788067" y="3756696"/>
                  <a:ext cx="355299" cy="276999"/>
                </a:xfrm>
                <a:prstGeom prst="rect">
                  <a:avLst/>
                </a:prstGeom>
                <a:blipFill>
                  <a:blip r:embed="rId1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54" name="TextBox 5153">
                  <a:extLst>
                    <a:ext uri="{FF2B5EF4-FFF2-40B4-BE49-F238E27FC236}">
                      <a16:creationId xmlns:a16="http://schemas.microsoft.com/office/drawing/2014/main" id="{A90BC7C8-BA4B-EEE1-E53A-F1D0012D4823}"/>
                    </a:ext>
                  </a:extLst>
                </p:cNvPr>
                <p:cNvSpPr txBox="1"/>
                <p:nvPr/>
              </p:nvSpPr>
              <p:spPr>
                <a:xfrm>
                  <a:off x="766242" y="4038862"/>
                  <a:ext cx="35529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2"/>
                                </a:solidFill>
                                <a:latin typeface="Cambria Math" panose="02040503050406030204" pitchFamily="18" charset="0"/>
                                <a:ea typeface="Cambria Math" panose="02040503050406030204" pitchFamily="18" charset="0"/>
                              </a:rPr>
                            </m:ctrlPr>
                          </m:sSubPr>
                          <m:e>
                            <m:r>
                              <a:rPr lang="en-US" sz="1200" i="1" smtClean="0">
                                <a:solidFill>
                                  <a:schemeClr val="tx2"/>
                                </a:solidFill>
                                <a:latin typeface="Cambria Math" panose="02040503050406030204" pitchFamily="18" charset="0"/>
                                <a:ea typeface="Cambria Math" panose="02040503050406030204" pitchFamily="18" charset="0"/>
                              </a:rPr>
                              <m:t>𝛽</m:t>
                            </m:r>
                          </m:e>
                          <m:sub>
                            <m:r>
                              <a:rPr lang="en-US" sz="1200" b="0" i="1" smtClean="0">
                                <a:solidFill>
                                  <a:schemeClr val="tx2"/>
                                </a:solidFill>
                                <a:latin typeface="Cambria Math" panose="02040503050406030204" pitchFamily="18" charset="0"/>
                                <a:ea typeface="Cambria Math" panose="02040503050406030204" pitchFamily="18" charset="0"/>
                              </a:rPr>
                              <m:t>33</m:t>
                            </m:r>
                          </m:sub>
                        </m:sSub>
                      </m:oMath>
                    </m:oMathPara>
                  </a14:m>
                  <a:endParaRPr lang="en-US" sz="1200" dirty="0"/>
                </a:p>
              </p:txBody>
            </p:sp>
          </mc:Choice>
          <mc:Fallback xmlns="">
            <p:sp>
              <p:nvSpPr>
                <p:cNvPr id="5154" name="TextBox 5153">
                  <a:extLst>
                    <a:ext uri="{FF2B5EF4-FFF2-40B4-BE49-F238E27FC236}">
                      <a16:creationId xmlns:a16="http://schemas.microsoft.com/office/drawing/2014/main" id="{A90BC7C8-BA4B-EEE1-E53A-F1D0012D4823}"/>
                    </a:ext>
                  </a:extLst>
                </p:cNvPr>
                <p:cNvSpPr txBox="1">
                  <a:spLocks noRot="1" noChangeAspect="1" noMove="1" noResize="1" noEditPoints="1" noAdjustHandles="1" noChangeArrowheads="1" noChangeShapeType="1" noTextEdit="1"/>
                </p:cNvSpPr>
                <p:nvPr/>
              </p:nvSpPr>
              <p:spPr>
                <a:xfrm>
                  <a:off x="766242" y="4038862"/>
                  <a:ext cx="355299" cy="276999"/>
                </a:xfrm>
                <a:prstGeom prst="rect">
                  <a:avLst/>
                </a:prstGeom>
                <a:blipFill>
                  <a:blip r:embed="rId17"/>
                  <a:stretch>
                    <a:fillRect b="-4444"/>
                  </a:stretch>
                </a:blipFill>
              </p:spPr>
              <p:txBody>
                <a:bodyPr/>
                <a:lstStyle/>
                <a:p>
                  <a:r>
                    <a:rPr lang="en-US">
                      <a:noFill/>
                    </a:rPr>
                    <a:t> </a:t>
                  </a:r>
                </a:p>
              </p:txBody>
            </p:sp>
          </mc:Fallback>
        </mc:AlternateContent>
        <p:sp>
          <p:nvSpPr>
            <p:cNvPr id="32" name="Arrow: Down 31">
              <a:extLst>
                <a:ext uri="{FF2B5EF4-FFF2-40B4-BE49-F238E27FC236}">
                  <a16:creationId xmlns:a16="http://schemas.microsoft.com/office/drawing/2014/main" id="{14542E2C-8173-D5C0-8423-AFA6D449992D}"/>
                </a:ext>
              </a:extLst>
            </p:cNvPr>
            <p:cNvSpPr/>
            <p:nvPr/>
          </p:nvSpPr>
          <p:spPr>
            <a:xfrm rot="18586105">
              <a:off x="2814512" y="3058730"/>
              <a:ext cx="76864" cy="49544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Arrow: Down 33">
              <a:extLst>
                <a:ext uri="{FF2B5EF4-FFF2-40B4-BE49-F238E27FC236}">
                  <a16:creationId xmlns:a16="http://schemas.microsoft.com/office/drawing/2014/main" id="{A4448C34-105F-D270-CDFE-C66B8D2FC461}"/>
                </a:ext>
              </a:extLst>
            </p:cNvPr>
            <p:cNvSpPr/>
            <p:nvPr/>
          </p:nvSpPr>
          <p:spPr>
            <a:xfrm rot="1061598">
              <a:off x="890166" y="2945777"/>
              <a:ext cx="76864" cy="49544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E42176-D759-D2AC-D94D-9CF79D37ED1C}"/>
                  </a:ext>
                </a:extLst>
              </p:cNvPr>
              <p:cNvSpPr txBox="1"/>
              <p:nvPr/>
            </p:nvSpPr>
            <p:spPr>
              <a:xfrm>
                <a:off x="4816613" y="2945814"/>
                <a:ext cx="1087218" cy="3250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𝑜</m:t>
                          </m:r>
                        </m:e>
                        <m:sub>
                          <m:r>
                            <a:rPr lang="en-US" sz="1400" i="1">
                              <a:latin typeface="Cambria Math" panose="02040503050406030204" pitchFamily="18" charset="0"/>
                            </a:rPr>
                            <m:t>𝑗</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0" name="TextBox 9">
                <a:extLst>
                  <a:ext uri="{FF2B5EF4-FFF2-40B4-BE49-F238E27FC236}">
                    <a16:creationId xmlns:a16="http://schemas.microsoft.com/office/drawing/2014/main" id="{E8E42176-D759-D2AC-D94D-9CF79D37ED1C}"/>
                  </a:ext>
                </a:extLst>
              </p:cNvPr>
              <p:cNvSpPr txBox="1">
                <a:spLocks noRot="1" noChangeAspect="1" noMove="1" noResize="1" noEditPoints="1" noAdjustHandles="1" noChangeArrowheads="1" noChangeShapeType="1" noTextEdit="1"/>
              </p:cNvSpPr>
              <p:nvPr/>
            </p:nvSpPr>
            <p:spPr>
              <a:xfrm>
                <a:off x="4816613" y="2945814"/>
                <a:ext cx="1087218" cy="325089"/>
              </a:xfrm>
              <a:prstGeom prst="rect">
                <a:avLst/>
              </a:prstGeom>
              <a:blipFill>
                <a:blip r:embed="rId18"/>
                <a:stretch>
                  <a:fillRect b="-1852"/>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0EC6D320-9B34-22A8-47E2-1DD856D02F3C}"/>
              </a:ext>
            </a:extLst>
          </p:cNvPr>
          <p:cNvSpPr>
            <a:spLocks noGrp="1"/>
          </p:cNvSpPr>
          <p:nvPr>
            <p:ph type="sldNum" sz="quarter" idx="12"/>
          </p:nvPr>
        </p:nvSpPr>
        <p:spPr/>
        <p:txBody>
          <a:bodyPr/>
          <a:lstStyle/>
          <a:p>
            <a:fld id="{B82CCC60-E8CD-4174-8B1A-7DF615B22EEF}" type="slidenum">
              <a:rPr lang="en-US" smtClean="0"/>
              <a:pPr/>
              <a:t>28</a:t>
            </a:fld>
            <a:endParaRPr lang="en-US"/>
          </a:p>
        </p:txBody>
      </p:sp>
    </p:spTree>
    <p:extLst>
      <p:ext uri="{BB962C8B-B14F-4D97-AF65-F5344CB8AC3E}">
        <p14:creationId xmlns:p14="http://schemas.microsoft.com/office/powerpoint/2010/main" val="361174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12" grpId="0"/>
      <p:bldP spid="13" grpId="0"/>
      <p:bldP spid="14"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EBF-1CB1-2617-62DF-36EC0609DFD6}"/>
              </a:ext>
            </a:extLst>
          </p:cNvPr>
          <p:cNvSpPr>
            <a:spLocks noGrp="1"/>
          </p:cNvSpPr>
          <p:nvPr>
            <p:ph type="title"/>
          </p:nvPr>
        </p:nvSpPr>
        <p:spPr/>
        <p:txBody>
          <a:bodyPr>
            <a:normAutofit/>
          </a:bodyPr>
          <a:lstStyle/>
          <a:p>
            <a:r>
              <a:rPr lang="en-US" dirty="0"/>
              <a:t>4.3 Model training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FD4F2-752D-C86F-E48B-565E3D04C9E5}"/>
                  </a:ext>
                </a:extLst>
              </p:cNvPr>
              <p:cNvSpPr>
                <a:spLocks noGrp="1"/>
              </p:cNvSpPr>
              <p:nvPr>
                <p:ph idx="1"/>
              </p:nvPr>
            </p:nvSpPr>
            <p:spPr>
              <a:xfrm>
                <a:off x="2410391" y="1245699"/>
                <a:ext cx="4658319" cy="3774098"/>
              </a:xfrm>
            </p:spPr>
            <p:txBody>
              <a:bodyPr>
                <a:normAutofit/>
              </a:bodyPr>
              <a:lstStyle/>
              <a:p>
                <a:r>
                  <a:rPr lang="en-US" sz="1800" dirty="0"/>
                  <a:t>Optimizer: </a:t>
                </a:r>
              </a:p>
              <a:p>
                <a:pPr lvl="1"/>
                <a:r>
                  <a:rPr lang="en-US" sz="1800" dirty="0"/>
                  <a:t>SGD: stochastic gradient descent</a:t>
                </a:r>
              </a:p>
              <a:p>
                <a:pPr lvl="1"/>
                <a:r>
                  <a:rPr lang="en-US" sz="1800" dirty="0"/>
                  <a:t>Adam: Adaptive Moment Estimation</a:t>
                </a:r>
              </a:p>
              <a:p>
                <a:pPr lvl="1"/>
                <a:endParaRPr lang="en-US" sz="1800" dirty="0"/>
              </a:p>
              <a:p>
                <a:pPr lvl="1"/>
                <a:endParaRPr lang="en-US" sz="1800" dirty="0"/>
              </a:p>
              <a:p>
                <a:pPr lvl="1"/>
                <a:endParaRPr lang="en-US" sz="1800" dirty="0"/>
              </a:p>
              <a:p>
                <a:pPr marL="457200" lvl="1" indent="0">
                  <a:buNone/>
                </a:pPr>
                <a:endParaRPr lang="en-US" sz="1800" dirty="0"/>
              </a:p>
              <a:p>
                <a:pPr marL="457200" lvl="1" indent="0">
                  <a:buNone/>
                </a:pPr>
                <a:endParaRPr lang="en-US" sz="1800" dirty="0"/>
              </a:p>
              <a:p>
                <a:r>
                  <a:rPr lang="en-US" sz="1800" dirty="0"/>
                  <a:t>Learning rate</a:t>
                </a:r>
              </a:p>
              <a:p>
                <a:pPr lvl="1"/>
                <a14:m>
                  <m:oMath xmlns:m="http://schemas.openxmlformats.org/officeDocument/2006/math">
                    <m:r>
                      <a:rPr lang="en-US" sz="1200" i="1" smtClean="0">
                        <a:latin typeface="Cambria Math" panose="02040503050406030204" pitchFamily="18" charset="0"/>
                        <a:ea typeface="Cambria Math" panose="02040503050406030204" pitchFamily="18" charset="0"/>
                      </a:rPr>
                      <m:t>𝛼</m:t>
                    </m:r>
                  </m:oMath>
                </a14:m>
                <a:r>
                  <a:rPr lang="en-US" sz="1200" dirty="0"/>
                  <a:t>, controls how quickly the model is adapted to the problem. Range from (0,1) but usually a  small positive value (e.g., 0.001). </a:t>
                </a:r>
                <a:endParaRPr lang="en-US" sz="1800" dirty="0"/>
              </a:p>
            </p:txBody>
          </p:sp>
        </mc:Choice>
        <mc:Fallback xmlns="">
          <p:sp>
            <p:nvSpPr>
              <p:cNvPr id="3" name="Content Placeholder 2">
                <a:extLst>
                  <a:ext uri="{FF2B5EF4-FFF2-40B4-BE49-F238E27FC236}">
                    <a16:creationId xmlns:a16="http://schemas.microsoft.com/office/drawing/2014/main" id="{B52FD4F2-752D-C86F-E48B-565E3D04C9E5}"/>
                  </a:ext>
                </a:extLst>
              </p:cNvPr>
              <p:cNvSpPr>
                <a:spLocks noGrp="1" noRot="1" noChangeAspect="1" noMove="1" noResize="1" noEditPoints="1" noAdjustHandles="1" noChangeArrowheads="1" noChangeShapeType="1" noTextEdit="1"/>
              </p:cNvSpPr>
              <p:nvPr>
                <p:ph idx="1"/>
              </p:nvPr>
            </p:nvSpPr>
            <p:spPr>
              <a:xfrm>
                <a:off x="2410391" y="1245699"/>
                <a:ext cx="4658319" cy="3774098"/>
              </a:xfrm>
              <a:blipFill>
                <a:blip r:embed="rId3"/>
                <a:stretch>
                  <a:fillRect l="-784" t="-808" r="-654"/>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ACD10C61-B048-21E0-30A2-6B68E1E2D9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7960" y="1"/>
            <a:ext cx="2424966" cy="10780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F66246-CB02-1928-DA10-0DA249F8CF5F}"/>
              </a:ext>
            </a:extLst>
          </p:cNvPr>
          <p:cNvPicPr>
            <a:picLocks noChangeAspect="1"/>
          </p:cNvPicPr>
          <p:nvPr/>
        </p:nvPicPr>
        <p:blipFill>
          <a:blip r:embed="rId5"/>
          <a:stretch>
            <a:fillRect/>
          </a:stretch>
        </p:blipFill>
        <p:spPr>
          <a:xfrm>
            <a:off x="9951" y="606956"/>
            <a:ext cx="1979875" cy="2081798"/>
          </a:xfrm>
          <a:prstGeom prst="rect">
            <a:avLst/>
          </a:prstGeom>
        </p:spPr>
      </p:pic>
      <p:pic>
        <p:nvPicPr>
          <p:cNvPr id="16" name="Picture 15">
            <a:extLst>
              <a:ext uri="{FF2B5EF4-FFF2-40B4-BE49-F238E27FC236}">
                <a16:creationId xmlns:a16="http://schemas.microsoft.com/office/drawing/2014/main" id="{05FC0D66-71B1-9E8F-8FEF-3418FB6AD0D4}"/>
              </a:ext>
            </a:extLst>
          </p:cNvPr>
          <p:cNvPicPr>
            <a:picLocks noChangeAspect="1"/>
          </p:cNvPicPr>
          <p:nvPr/>
        </p:nvPicPr>
        <p:blipFill>
          <a:blip r:embed="rId6"/>
          <a:stretch>
            <a:fillRect/>
          </a:stretch>
        </p:blipFill>
        <p:spPr>
          <a:xfrm>
            <a:off x="9950" y="2750072"/>
            <a:ext cx="1979875" cy="2100277"/>
          </a:xfrm>
          <a:prstGeom prst="rect">
            <a:avLst/>
          </a:prstGeom>
        </p:spPr>
      </p:pic>
      <p:grpSp>
        <p:nvGrpSpPr>
          <p:cNvPr id="5" name="Group 4">
            <a:extLst>
              <a:ext uri="{FF2B5EF4-FFF2-40B4-BE49-F238E27FC236}">
                <a16:creationId xmlns:a16="http://schemas.microsoft.com/office/drawing/2014/main" id="{CCB3C202-EAD6-6785-A6C5-8F7872C5EAFF}"/>
              </a:ext>
            </a:extLst>
          </p:cNvPr>
          <p:cNvGrpSpPr/>
          <p:nvPr/>
        </p:nvGrpSpPr>
        <p:grpSpPr>
          <a:xfrm>
            <a:off x="7032550" y="1073105"/>
            <a:ext cx="1574721" cy="735098"/>
            <a:chOff x="6987421" y="1375952"/>
            <a:chExt cx="1622948" cy="817837"/>
          </a:xfrm>
        </p:grpSpPr>
        <p:grpSp>
          <p:nvGrpSpPr>
            <p:cNvPr id="8" name="Group 7">
              <a:extLst>
                <a:ext uri="{FF2B5EF4-FFF2-40B4-BE49-F238E27FC236}">
                  <a16:creationId xmlns:a16="http://schemas.microsoft.com/office/drawing/2014/main" id="{2EA97E7F-0F81-A886-0E99-66F9EDBF19A4}"/>
                </a:ext>
              </a:extLst>
            </p:cNvPr>
            <p:cNvGrpSpPr/>
            <p:nvPr/>
          </p:nvGrpSpPr>
          <p:grpSpPr>
            <a:xfrm>
              <a:off x="7107464" y="1383239"/>
              <a:ext cx="1502905" cy="810550"/>
              <a:chOff x="6779742" y="1401772"/>
              <a:chExt cx="1654223" cy="902431"/>
            </a:xfrm>
          </p:grpSpPr>
          <p:pic>
            <p:nvPicPr>
              <p:cNvPr id="19" name="Picture 18">
                <a:extLst>
                  <a:ext uri="{FF2B5EF4-FFF2-40B4-BE49-F238E27FC236}">
                    <a16:creationId xmlns:a16="http://schemas.microsoft.com/office/drawing/2014/main" id="{1F41897C-23E1-9855-EFD0-209640D395B9}"/>
                  </a:ext>
                </a:extLst>
              </p:cNvPr>
              <p:cNvPicPr>
                <a:picLocks noChangeAspect="1"/>
              </p:cNvPicPr>
              <p:nvPr/>
            </p:nvPicPr>
            <p:blipFill>
              <a:blip r:embed="rId7"/>
              <a:stretch>
                <a:fillRect/>
              </a:stretch>
            </p:blipFill>
            <p:spPr>
              <a:xfrm>
                <a:off x="6779742" y="1401772"/>
                <a:ext cx="1567664" cy="665835"/>
              </a:xfrm>
              <a:prstGeom prst="rect">
                <a:avLst/>
              </a:prstGeom>
            </p:spPr>
          </p:pic>
          <p:sp>
            <p:nvSpPr>
              <p:cNvPr id="20" name="Rectangle 19">
                <a:extLst>
                  <a:ext uri="{FF2B5EF4-FFF2-40B4-BE49-F238E27FC236}">
                    <a16:creationId xmlns:a16="http://schemas.microsoft.com/office/drawing/2014/main" id="{1292E585-5763-A7BA-F0EA-9B5BEF1249E3}"/>
                  </a:ext>
                </a:extLst>
              </p:cNvPr>
              <p:cNvSpPr/>
              <p:nvPr/>
            </p:nvSpPr>
            <p:spPr>
              <a:xfrm>
                <a:off x="7901809" y="1443964"/>
                <a:ext cx="408561" cy="665835"/>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D68F251-E716-12BC-DF61-7EEF9DD0A499}"/>
                  </a:ext>
                </a:extLst>
              </p:cNvPr>
              <p:cNvSpPr txBox="1"/>
              <p:nvPr/>
            </p:nvSpPr>
            <p:spPr>
              <a:xfrm>
                <a:off x="7770001" y="2042593"/>
                <a:ext cx="663964" cy="261610"/>
              </a:xfrm>
              <a:prstGeom prst="rect">
                <a:avLst/>
              </a:prstGeom>
              <a:noFill/>
            </p:spPr>
            <p:txBody>
              <a:bodyPr wrap="none" rtlCol="0">
                <a:spAutoFit/>
              </a:bodyPr>
              <a:lstStyle/>
              <a:p>
                <a:r>
                  <a:rPr lang="en-US" sz="1100" dirty="0"/>
                  <a:t>gradient</a:t>
                </a:r>
              </a:p>
            </p:txBody>
          </p:sp>
        </p:grpSp>
        <p:sp>
          <p:nvSpPr>
            <p:cNvPr id="18" name="TextBox 17">
              <a:extLst>
                <a:ext uri="{FF2B5EF4-FFF2-40B4-BE49-F238E27FC236}">
                  <a16:creationId xmlns:a16="http://schemas.microsoft.com/office/drawing/2014/main" id="{83C7FA35-FB8F-936B-6E54-A28033A61E86}"/>
                </a:ext>
              </a:extLst>
            </p:cNvPr>
            <p:cNvSpPr txBox="1"/>
            <p:nvPr/>
          </p:nvSpPr>
          <p:spPr>
            <a:xfrm>
              <a:off x="6987421" y="1375952"/>
              <a:ext cx="1226276" cy="253916"/>
            </a:xfrm>
            <a:prstGeom prst="rect">
              <a:avLst/>
            </a:prstGeom>
            <a:noFill/>
          </p:spPr>
          <p:txBody>
            <a:bodyPr wrap="square" rtlCol="0">
              <a:spAutoFit/>
            </a:bodyPr>
            <a:lstStyle/>
            <a:p>
              <a:r>
                <a:rPr lang="en-US" sz="1000" dirty="0"/>
                <a:t>Gradient Descent:</a:t>
              </a:r>
            </a:p>
          </p:txBody>
        </p:sp>
      </p:grpSp>
      <p:grpSp>
        <p:nvGrpSpPr>
          <p:cNvPr id="6" name="Group 5">
            <a:extLst>
              <a:ext uri="{FF2B5EF4-FFF2-40B4-BE49-F238E27FC236}">
                <a16:creationId xmlns:a16="http://schemas.microsoft.com/office/drawing/2014/main" id="{F4F24CAC-D0FE-8C3B-7F12-7625BD13232A}"/>
              </a:ext>
            </a:extLst>
          </p:cNvPr>
          <p:cNvGrpSpPr/>
          <p:nvPr/>
        </p:nvGrpSpPr>
        <p:grpSpPr>
          <a:xfrm>
            <a:off x="7078582" y="1807555"/>
            <a:ext cx="1373658" cy="716855"/>
            <a:chOff x="6987421" y="2124347"/>
            <a:chExt cx="1401997" cy="706253"/>
          </a:xfrm>
        </p:grpSpPr>
        <p:pic>
          <p:nvPicPr>
            <p:cNvPr id="11" name="Picture 10">
              <a:extLst>
                <a:ext uri="{FF2B5EF4-FFF2-40B4-BE49-F238E27FC236}">
                  <a16:creationId xmlns:a16="http://schemas.microsoft.com/office/drawing/2014/main" id="{B6B73DA0-C65A-BB6F-481D-95F0D3170428}"/>
                </a:ext>
              </a:extLst>
            </p:cNvPr>
            <p:cNvPicPr>
              <a:picLocks noChangeAspect="1"/>
            </p:cNvPicPr>
            <p:nvPr/>
          </p:nvPicPr>
          <p:blipFill>
            <a:blip r:embed="rId8"/>
            <a:stretch>
              <a:fillRect/>
            </a:stretch>
          </p:blipFill>
          <p:spPr>
            <a:xfrm>
              <a:off x="7139671" y="2131637"/>
              <a:ext cx="1249747" cy="698963"/>
            </a:xfrm>
            <a:prstGeom prst="rect">
              <a:avLst/>
            </a:prstGeom>
          </p:spPr>
        </p:pic>
        <p:sp>
          <p:nvSpPr>
            <p:cNvPr id="22" name="TextBox 21">
              <a:extLst>
                <a:ext uri="{FF2B5EF4-FFF2-40B4-BE49-F238E27FC236}">
                  <a16:creationId xmlns:a16="http://schemas.microsoft.com/office/drawing/2014/main" id="{79715B5E-63CD-0733-45D5-D69D0AB4A40D}"/>
                </a:ext>
              </a:extLst>
            </p:cNvPr>
            <p:cNvSpPr txBox="1"/>
            <p:nvPr/>
          </p:nvSpPr>
          <p:spPr>
            <a:xfrm>
              <a:off x="6987421" y="2124347"/>
              <a:ext cx="873957" cy="253916"/>
            </a:xfrm>
            <a:prstGeom prst="rect">
              <a:avLst/>
            </a:prstGeom>
            <a:noFill/>
          </p:spPr>
          <p:txBody>
            <a:bodyPr wrap="none" rtlCol="0">
              <a:spAutoFit/>
            </a:bodyPr>
            <a:lstStyle/>
            <a:p>
              <a:r>
                <a:rPr lang="en-US" sz="1000" dirty="0"/>
                <a:t>Momentum:</a:t>
              </a:r>
            </a:p>
          </p:txBody>
        </p:sp>
      </p:grpSp>
      <p:grpSp>
        <p:nvGrpSpPr>
          <p:cNvPr id="9" name="Group 8">
            <a:extLst>
              <a:ext uri="{FF2B5EF4-FFF2-40B4-BE49-F238E27FC236}">
                <a16:creationId xmlns:a16="http://schemas.microsoft.com/office/drawing/2014/main" id="{6F6802D8-7FC3-AEFC-0A7A-9E002B97FA33}"/>
              </a:ext>
            </a:extLst>
          </p:cNvPr>
          <p:cNvGrpSpPr/>
          <p:nvPr/>
        </p:nvGrpSpPr>
        <p:grpSpPr>
          <a:xfrm>
            <a:off x="7078582" y="2617855"/>
            <a:ext cx="1559755" cy="984335"/>
            <a:chOff x="6987421" y="2945907"/>
            <a:chExt cx="1559755" cy="984335"/>
          </a:xfrm>
        </p:grpSpPr>
        <p:pic>
          <p:nvPicPr>
            <p:cNvPr id="24" name="Picture 23">
              <a:extLst>
                <a:ext uri="{FF2B5EF4-FFF2-40B4-BE49-F238E27FC236}">
                  <a16:creationId xmlns:a16="http://schemas.microsoft.com/office/drawing/2014/main" id="{6661615C-07F2-C9E8-E7C1-87D338C27938}"/>
                </a:ext>
              </a:extLst>
            </p:cNvPr>
            <p:cNvPicPr>
              <a:picLocks noChangeAspect="1"/>
            </p:cNvPicPr>
            <p:nvPr/>
          </p:nvPicPr>
          <p:blipFill>
            <a:blip r:embed="rId9"/>
            <a:stretch>
              <a:fillRect/>
            </a:stretch>
          </p:blipFill>
          <p:spPr>
            <a:xfrm>
              <a:off x="7157669" y="3081574"/>
              <a:ext cx="1389507" cy="848668"/>
            </a:xfrm>
            <a:prstGeom prst="rect">
              <a:avLst/>
            </a:prstGeom>
          </p:spPr>
        </p:pic>
        <p:sp>
          <p:nvSpPr>
            <p:cNvPr id="27" name="TextBox 26">
              <a:extLst>
                <a:ext uri="{FF2B5EF4-FFF2-40B4-BE49-F238E27FC236}">
                  <a16:creationId xmlns:a16="http://schemas.microsoft.com/office/drawing/2014/main" id="{3A6ECD46-E4C4-E874-2D20-2C5C9A10CF12}"/>
                </a:ext>
              </a:extLst>
            </p:cNvPr>
            <p:cNvSpPr txBox="1"/>
            <p:nvPr/>
          </p:nvSpPr>
          <p:spPr>
            <a:xfrm>
              <a:off x="6987421" y="2945907"/>
              <a:ext cx="744692" cy="253916"/>
            </a:xfrm>
            <a:prstGeom prst="rect">
              <a:avLst/>
            </a:prstGeom>
            <a:noFill/>
          </p:spPr>
          <p:txBody>
            <a:bodyPr wrap="square" rtlCol="0">
              <a:spAutoFit/>
            </a:bodyPr>
            <a:lstStyle/>
            <a:p>
              <a:r>
                <a:rPr lang="en-US" sz="1050" dirty="0" err="1"/>
                <a:t>RMSProp</a:t>
              </a:r>
              <a:r>
                <a:rPr lang="en-US" sz="1050" dirty="0"/>
                <a:t>:</a:t>
              </a:r>
            </a:p>
          </p:txBody>
        </p:sp>
      </p:grpSp>
      <p:grpSp>
        <p:nvGrpSpPr>
          <p:cNvPr id="12" name="Group 11">
            <a:extLst>
              <a:ext uri="{FF2B5EF4-FFF2-40B4-BE49-F238E27FC236}">
                <a16:creationId xmlns:a16="http://schemas.microsoft.com/office/drawing/2014/main" id="{40A5A8E2-284C-6746-E6B8-70DFCCD6EB1F}"/>
              </a:ext>
            </a:extLst>
          </p:cNvPr>
          <p:cNvGrpSpPr/>
          <p:nvPr/>
        </p:nvGrpSpPr>
        <p:grpSpPr>
          <a:xfrm>
            <a:off x="7077357" y="3602190"/>
            <a:ext cx="1708834" cy="1488041"/>
            <a:chOff x="7068710" y="3668784"/>
            <a:chExt cx="1708834" cy="1488041"/>
          </a:xfrm>
        </p:grpSpPr>
        <p:grpSp>
          <p:nvGrpSpPr>
            <p:cNvPr id="10" name="Group 9">
              <a:extLst>
                <a:ext uri="{FF2B5EF4-FFF2-40B4-BE49-F238E27FC236}">
                  <a16:creationId xmlns:a16="http://schemas.microsoft.com/office/drawing/2014/main" id="{A270536F-76B4-4903-50A0-D692A7FAE27B}"/>
                </a:ext>
              </a:extLst>
            </p:cNvPr>
            <p:cNvGrpSpPr/>
            <p:nvPr/>
          </p:nvGrpSpPr>
          <p:grpSpPr>
            <a:xfrm>
              <a:off x="7116377" y="3793807"/>
              <a:ext cx="1661167" cy="1363018"/>
              <a:chOff x="7111972" y="3645785"/>
              <a:chExt cx="1700991" cy="1510377"/>
            </a:xfrm>
          </p:grpSpPr>
          <p:pic>
            <p:nvPicPr>
              <p:cNvPr id="29" name="Picture 28">
                <a:extLst>
                  <a:ext uri="{FF2B5EF4-FFF2-40B4-BE49-F238E27FC236}">
                    <a16:creationId xmlns:a16="http://schemas.microsoft.com/office/drawing/2014/main" id="{557E0C32-95D3-6628-4AE8-6740AA2D0BAE}"/>
                  </a:ext>
                </a:extLst>
              </p:cNvPr>
              <p:cNvPicPr>
                <a:picLocks noChangeAspect="1"/>
              </p:cNvPicPr>
              <p:nvPr/>
            </p:nvPicPr>
            <p:blipFill>
              <a:blip r:embed="rId10"/>
              <a:stretch>
                <a:fillRect/>
              </a:stretch>
            </p:blipFill>
            <p:spPr>
              <a:xfrm>
                <a:off x="7116294" y="3645785"/>
                <a:ext cx="1545269" cy="777207"/>
              </a:xfrm>
              <a:prstGeom prst="rect">
                <a:avLst/>
              </a:prstGeom>
            </p:spPr>
          </p:pic>
          <p:pic>
            <p:nvPicPr>
              <p:cNvPr id="31" name="Picture 30">
                <a:extLst>
                  <a:ext uri="{FF2B5EF4-FFF2-40B4-BE49-F238E27FC236}">
                    <a16:creationId xmlns:a16="http://schemas.microsoft.com/office/drawing/2014/main" id="{709C1555-75B3-1666-8F1E-B89CD1CB7A76}"/>
                  </a:ext>
                </a:extLst>
              </p:cNvPr>
              <p:cNvPicPr>
                <a:picLocks noChangeAspect="1"/>
              </p:cNvPicPr>
              <p:nvPr/>
            </p:nvPicPr>
            <p:blipFill>
              <a:blip r:embed="rId11"/>
              <a:stretch>
                <a:fillRect/>
              </a:stretch>
            </p:blipFill>
            <p:spPr>
              <a:xfrm>
                <a:off x="7111972" y="4444478"/>
                <a:ext cx="1700991" cy="711684"/>
              </a:xfrm>
              <a:prstGeom prst="rect">
                <a:avLst/>
              </a:prstGeom>
            </p:spPr>
          </p:pic>
        </p:grpSp>
        <p:sp>
          <p:nvSpPr>
            <p:cNvPr id="32" name="TextBox 31">
              <a:extLst>
                <a:ext uri="{FF2B5EF4-FFF2-40B4-BE49-F238E27FC236}">
                  <a16:creationId xmlns:a16="http://schemas.microsoft.com/office/drawing/2014/main" id="{354A9E35-C995-A998-C72A-D239257EB70F}"/>
                </a:ext>
              </a:extLst>
            </p:cNvPr>
            <p:cNvSpPr txBox="1"/>
            <p:nvPr/>
          </p:nvSpPr>
          <p:spPr>
            <a:xfrm>
              <a:off x="7068710" y="3668784"/>
              <a:ext cx="540533" cy="253916"/>
            </a:xfrm>
            <a:prstGeom prst="rect">
              <a:avLst/>
            </a:prstGeom>
            <a:noFill/>
          </p:spPr>
          <p:txBody>
            <a:bodyPr wrap="none" rtlCol="0">
              <a:spAutoFit/>
            </a:bodyPr>
            <a:lstStyle/>
            <a:p>
              <a:r>
                <a:rPr lang="en-US" sz="1050" dirty="0"/>
                <a:t>Adam:</a:t>
              </a:r>
            </a:p>
          </p:txBody>
        </p:sp>
      </p:grpSp>
      <p:sp>
        <p:nvSpPr>
          <p:cNvPr id="17" name="TextBox 16">
            <a:extLst>
              <a:ext uri="{FF2B5EF4-FFF2-40B4-BE49-F238E27FC236}">
                <a16:creationId xmlns:a16="http://schemas.microsoft.com/office/drawing/2014/main" id="{C35335CE-8003-3E4A-722D-C8DB001DAEA6}"/>
              </a:ext>
            </a:extLst>
          </p:cNvPr>
          <p:cNvSpPr txBox="1"/>
          <p:nvPr/>
        </p:nvSpPr>
        <p:spPr>
          <a:xfrm>
            <a:off x="-70946" y="4964162"/>
            <a:ext cx="7434471" cy="215444"/>
          </a:xfrm>
          <a:prstGeom prst="rect">
            <a:avLst/>
          </a:prstGeom>
          <a:noFill/>
        </p:spPr>
        <p:txBody>
          <a:bodyPr wrap="square">
            <a:spAutoFit/>
          </a:bodyPr>
          <a:lstStyle/>
          <a:p>
            <a:r>
              <a:rPr lang="en-US" sz="800" dirty="0"/>
              <a:t>https://medium.com/mdr-inc/from-sgd-to-adam-c9fce513c4bb;</a:t>
            </a:r>
            <a:r>
              <a:rPr lang="zh-CN" altLang="en-US" sz="800" dirty="0"/>
              <a:t> </a:t>
            </a:r>
            <a:r>
              <a:rPr lang="en-US" altLang="zh-CN" sz="800" dirty="0"/>
              <a:t>https://medium.com/geekculture/a-2021-guide-to-improving-cnns-optimizers-adam-vs-sgd-495848ac6008</a:t>
            </a:r>
            <a:endParaRPr lang="en-US" sz="800" dirty="0"/>
          </a:p>
        </p:txBody>
      </p:sp>
      <p:pic>
        <p:nvPicPr>
          <p:cNvPr id="4098" name="Picture 2">
            <a:extLst>
              <a:ext uri="{FF2B5EF4-FFF2-40B4-BE49-F238E27FC236}">
                <a16:creationId xmlns:a16="http://schemas.microsoft.com/office/drawing/2014/main" id="{3724CB1C-CA8A-8191-D9B8-006FF0BD16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7940" y="2263123"/>
            <a:ext cx="1904353" cy="18475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4462C517-1FE3-4F27-44C4-A6551659D4F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cxnSp>
        <p:nvCxnSpPr>
          <p:cNvPr id="14" name="Straight Connector 13">
            <a:extLst>
              <a:ext uri="{FF2B5EF4-FFF2-40B4-BE49-F238E27FC236}">
                <a16:creationId xmlns:a16="http://schemas.microsoft.com/office/drawing/2014/main" id="{BF8203C2-038A-43BF-CCD7-A44907A80517}"/>
              </a:ext>
            </a:extLst>
          </p:cNvPr>
          <p:cNvCxnSpPr/>
          <p:nvPr/>
        </p:nvCxnSpPr>
        <p:spPr>
          <a:xfrm>
            <a:off x="7125024" y="1839893"/>
            <a:ext cx="166116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84B139E-5FBC-F73F-CF04-FC0EE0B2D118}"/>
              </a:ext>
            </a:extLst>
          </p:cNvPr>
          <p:cNvCxnSpPr/>
          <p:nvPr/>
        </p:nvCxnSpPr>
        <p:spPr>
          <a:xfrm>
            <a:off x="7149026" y="2585614"/>
            <a:ext cx="166116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C520C1A-C283-C164-4197-B14BCDF9EC8A}"/>
              </a:ext>
            </a:extLst>
          </p:cNvPr>
          <p:cNvCxnSpPr/>
          <p:nvPr/>
        </p:nvCxnSpPr>
        <p:spPr>
          <a:xfrm>
            <a:off x="7125023" y="3649305"/>
            <a:ext cx="166116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3" name="Slide Number Placeholder 12">
            <a:extLst>
              <a:ext uri="{FF2B5EF4-FFF2-40B4-BE49-F238E27FC236}">
                <a16:creationId xmlns:a16="http://schemas.microsoft.com/office/drawing/2014/main" id="{06E70A2E-06E9-045A-E1AC-23FE6292FFC5}"/>
              </a:ext>
            </a:extLst>
          </p:cNvPr>
          <p:cNvSpPr>
            <a:spLocks noGrp="1"/>
          </p:cNvSpPr>
          <p:nvPr>
            <p:ph type="sldNum" sz="quarter" idx="12"/>
          </p:nvPr>
        </p:nvSpPr>
        <p:spPr/>
        <p:txBody>
          <a:bodyPr/>
          <a:lstStyle/>
          <a:p>
            <a:fld id="{B82CCC60-E8CD-4174-8B1A-7DF615B22EEF}" type="slidenum">
              <a:rPr lang="en-US" smtClean="0"/>
              <a:pPr/>
              <a:t>29</a:t>
            </a:fld>
            <a:endParaRPr lang="en-US"/>
          </a:p>
        </p:txBody>
      </p:sp>
    </p:spTree>
    <p:extLst>
      <p:ext uri="{BB962C8B-B14F-4D97-AF65-F5344CB8AC3E}">
        <p14:creationId xmlns:p14="http://schemas.microsoft.com/office/powerpoint/2010/main" val="476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098"/>
                                        </p:tgtEl>
                                        <p:attrNameLst>
                                          <p:attrName>style.visibility</p:attrName>
                                        </p:attrNameLst>
                                      </p:cBhvr>
                                      <p:to>
                                        <p:strVal val="visible"/>
                                      </p:to>
                                    </p:set>
                                    <p:animEffect transition="in" filter="fade">
                                      <p:cBhvr>
                                        <p:cTn id="46" dur="1000"/>
                                        <p:tgtEl>
                                          <p:spTgt spid="4098"/>
                                        </p:tgtEl>
                                      </p:cBhvr>
                                    </p:animEffect>
                                    <p:anim calcmode="lin" valueType="num">
                                      <p:cBhvr>
                                        <p:cTn id="47" dur="1000" fill="hold"/>
                                        <p:tgtEl>
                                          <p:spTgt spid="4098"/>
                                        </p:tgtEl>
                                        <p:attrNameLst>
                                          <p:attrName>ppt_x</p:attrName>
                                        </p:attrNameLst>
                                      </p:cBhvr>
                                      <p:tavLst>
                                        <p:tav tm="0">
                                          <p:val>
                                            <p:strVal val="#ppt_x"/>
                                          </p:val>
                                        </p:tav>
                                        <p:tav tm="100000">
                                          <p:val>
                                            <p:strVal val="#ppt_x"/>
                                          </p:val>
                                        </p:tav>
                                      </p:tavLst>
                                    </p:anim>
                                    <p:anim calcmode="lin" valueType="num">
                                      <p:cBhvr>
                                        <p:cTn id="48"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barn(inVertical)">
                                      <p:cBhvr>
                                        <p:cTn id="53" dur="500"/>
                                        <p:tgtEl>
                                          <p:spTgt spid="3">
                                            <p:txEl>
                                              <p:pRg st="8" end="8"/>
                                            </p:txEl>
                                          </p:spTgt>
                                        </p:tgtEl>
                                      </p:cBhvr>
                                    </p:animEffect>
                                  </p:childTnLst>
                                </p:cTn>
                              </p:par>
                              <p:par>
                                <p:cTn id="54" presetID="16" presetClass="entr" presetSubtype="21"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barn(inVertical)">
                                      <p:cBhvr>
                                        <p:cTn id="56" dur="500"/>
                                        <p:tgtEl>
                                          <p:spTgt spid="3">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3289-F56D-E802-6D62-FBE257FEA6B2}"/>
              </a:ext>
            </a:extLst>
          </p:cNvPr>
          <p:cNvSpPr>
            <a:spLocks noGrp="1"/>
          </p:cNvSpPr>
          <p:nvPr>
            <p:ph type="title"/>
          </p:nvPr>
        </p:nvSpPr>
        <p:spPr/>
        <p:txBody>
          <a:bodyPr/>
          <a:lstStyle/>
          <a:p>
            <a:r>
              <a:rPr lang="en-US" dirty="0"/>
              <a:t>1. What is transfer learning?</a:t>
            </a:r>
          </a:p>
        </p:txBody>
      </p:sp>
      <p:pic>
        <p:nvPicPr>
          <p:cNvPr id="1026" name="Picture 2" descr="Minimal Grand Piano SVG DXF PNG Logo Vector image 1">
            <a:extLst>
              <a:ext uri="{FF2B5EF4-FFF2-40B4-BE49-F238E27FC236}">
                <a16:creationId xmlns:a16="http://schemas.microsoft.com/office/drawing/2014/main" id="{DCD66B6C-4DDD-720F-AE60-61A8DED2422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85" t="19581" r="22984" b="20626"/>
          <a:stretch/>
        </p:blipFill>
        <p:spPr bwMode="auto">
          <a:xfrm>
            <a:off x="2946356" y="1994177"/>
            <a:ext cx="1001073" cy="110374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B731076-62AF-2B54-85EE-C62F974CFC60}"/>
              </a:ext>
            </a:extLst>
          </p:cNvPr>
          <p:cNvSpPr>
            <a:spLocks noGrp="1"/>
          </p:cNvSpPr>
          <p:nvPr>
            <p:ph idx="1"/>
          </p:nvPr>
        </p:nvSpPr>
        <p:spPr>
          <a:xfrm>
            <a:off x="2370953" y="1316827"/>
            <a:ext cx="6304935" cy="3420136"/>
          </a:xfrm>
        </p:spPr>
        <p:txBody>
          <a:bodyPr>
            <a:normAutofit/>
          </a:bodyPr>
          <a:lstStyle/>
          <a:p>
            <a:r>
              <a:rPr lang="en-US" sz="1800" dirty="0"/>
              <a:t>Everyone does transfer learning since very little</a:t>
            </a:r>
          </a:p>
        </p:txBody>
      </p:sp>
      <p:pic>
        <p:nvPicPr>
          <p:cNvPr id="1028" name="Picture 4" descr="Violin SVG / SVG Cut File / Car Decal SVG / Instant Download / image 1">
            <a:extLst>
              <a:ext uri="{FF2B5EF4-FFF2-40B4-BE49-F238E27FC236}">
                <a16:creationId xmlns:a16="http://schemas.microsoft.com/office/drawing/2014/main" id="{DB0662ED-EBE7-7B02-8454-0259545031F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365" t="13525" r="22569" b="16653"/>
          <a:stretch/>
        </p:blipFill>
        <p:spPr bwMode="auto">
          <a:xfrm>
            <a:off x="5196572" y="1789043"/>
            <a:ext cx="813047" cy="13088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ck White Electric Guitar SVG Clipart">
            <a:extLst>
              <a:ext uri="{FF2B5EF4-FFF2-40B4-BE49-F238E27FC236}">
                <a16:creationId xmlns:a16="http://schemas.microsoft.com/office/drawing/2014/main" id="{2144D5BA-B3D3-C47B-4E23-7F888F6BCDD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525" t="21558" r="34580" b="8621"/>
          <a:stretch/>
        </p:blipFill>
        <p:spPr bwMode="auto">
          <a:xfrm>
            <a:off x="6515207" y="1789043"/>
            <a:ext cx="560418" cy="130888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DCD22D1-05EE-EF7E-2CFC-09C962FB1937}"/>
              </a:ext>
            </a:extLst>
          </p:cNvPr>
          <p:cNvCxnSpPr/>
          <p:nvPr/>
        </p:nvCxnSpPr>
        <p:spPr>
          <a:xfrm>
            <a:off x="4319752" y="2571750"/>
            <a:ext cx="528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32" name="Picture 8" descr="R (programming language) - Wikipedia">
            <a:extLst>
              <a:ext uri="{FF2B5EF4-FFF2-40B4-BE49-F238E27FC236}">
                <a16:creationId xmlns:a16="http://schemas.microsoft.com/office/drawing/2014/main" id="{0E628DB1-4ACF-9AB4-FEF3-C440096229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5420" y="3512481"/>
            <a:ext cx="1001073" cy="7773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amp; Django Development - LogiCore Tech - Professional Services">
            <a:extLst>
              <a:ext uri="{FF2B5EF4-FFF2-40B4-BE49-F238E27FC236}">
                <a16:creationId xmlns:a16="http://schemas.microsoft.com/office/drawing/2014/main" id="{37CA5A98-6C80-082C-D5F3-B7D65D4DDE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55" r="21470"/>
          <a:stretch/>
        </p:blipFill>
        <p:spPr bwMode="auto">
          <a:xfrm>
            <a:off x="5277509" y="3423120"/>
            <a:ext cx="906518" cy="8666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rking with Java Variables | Developer.com">
            <a:extLst>
              <a:ext uri="{FF2B5EF4-FFF2-40B4-BE49-F238E27FC236}">
                <a16:creationId xmlns:a16="http://schemas.microsoft.com/office/drawing/2014/main" id="{3C23F3DA-C133-4CB6-7E29-CCF19ED7E3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934" r="26156"/>
          <a:stretch/>
        </p:blipFill>
        <p:spPr bwMode="auto">
          <a:xfrm>
            <a:off x="6373317" y="3148117"/>
            <a:ext cx="813047" cy="120473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CCAF7C7-C07D-D595-76DF-48F9B211CCB6}"/>
              </a:ext>
            </a:extLst>
          </p:cNvPr>
          <p:cNvCxnSpPr/>
          <p:nvPr/>
        </p:nvCxnSpPr>
        <p:spPr>
          <a:xfrm>
            <a:off x="4177862" y="3901133"/>
            <a:ext cx="528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3B7C25A-999A-06D6-A7B6-2F43E23A7F40}"/>
              </a:ext>
            </a:extLst>
          </p:cNvPr>
          <p:cNvSpPr txBox="1"/>
          <p:nvPr/>
        </p:nvSpPr>
        <p:spPr>
          <a:xfrm>
            <a:off x="2661979" y="4520603"/>
            <a:ext cx="5722881" cy="523220"/>
          </a:xfrm>
          <a:prstGeom prst="rect">
            <a:avLst/>
          </a:prstGeom>
          <a:noFill/>
        </p:spPr>
        <p:txBody>
          <a:bodyPr wrap="square" rtlCol="0">
            <a:spAutoFit/>
          </a:bodyPr>
          <a:lstStyle/>
          <a:p>
            <a:r>
              <a:rPr lang="en-US" sz="1400" dirty="0"/>
              <a:t>Transfer learning focuses on storing knowledge gained while solving one problem and applying it to a different but related problem [wiki]</a:t>
            </a:r>
          </a:p>
        </p:txBody>
      </p:sp>
      <p:pic>
        <p:nvPicPr>
          <p:cNvPr id="3" name="Picture 2" descr="Shape&#10;&#10;Description automatically generated with medium confidence">
            <a:extLst>
              <a:ext uri="{FF2B5EF4-FFF2-40B4-BE49-F238E27FC236}">
                <a16:creationId xmlns:a16="http://schemas.microsoft.com/office/drawing/2014/main" id="{869CC54F-E3B1-80BD-13A8-59309F6400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D620363A-3627-C2B1-3D1F-5EF5E176492E}"/>
              </a:ext>
            </a:extLst>
          </p:cNvPr>
          <p:cNvSpPr>
            <a:spLocks noGrp="1"/>
          </p:cNvSpPr>
          <p:nvPr>
            <p:ph type="sldNum" sz="quarter" idx="12"/>
          </p:nvPr>
        </p:nvSpPr>
        <p:spPr/>
        <p:txBody>
          <a:bodyPr/>
          <a:lstStyle/>
          <a:p>
            <a:fld id="{B82CCC60-E8CD-4174-8B1A-7DF615B22EEF}" type="slidenum">
              <a:rPr lang="en-US" smtClean="0"/>
              <a:pPr/>
              <a:t>3</a:t>
            </a:fld>
            <a:endParaRPr lang="en-US"/>
          </a:p>
        </p:txBody>
      </p:sp>
    </p:spTree>
    <p:extLst>
      <p:ext uri="{BB962C8B-B14F-4D97-AF65-F5344CB8AC3E}">
        <p14:creationId xmlns:p14="http://schemas.microsoft.com/office/powerpoint/2010/main" val="66364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fill="hold"/>
                                        <p:tgtEl>
                                          <p:spTgt spid="1032"/>
                                        </p:tgtEl>
                                        <p:attrNameLst>
                                          <p:attrName>ppt_x</p:attrName>
                                        </p:attrNameLst>
                                      </p:cBhvr>
                                      <p:tavLst>
                                        <p:tav tm="0">
                                          <p:val>
                                            <p:strVal val="#ppt_x"/>
                                          </p:val>
                                        </p:tav>
                                        <p:tav tm="100000">
                                          <p:val>
                                            <p:strVal val="#ppt_x"/>
                                          </p:val>
                                        </p:tav>
                                      </p:tavLst>
                                    </p:anim>
                                    <p:anim calcmode="lin" valueType="num">
                                      <p:cBhvr additive="base">
                                        <p:cTn id="8" dur="500" fill="hold"/>
                                        <p:tgtEl>
                                          <p:spTgt spid="10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anim calcmode="lin" valueType="num">
                                      <p:cBhvr additive="base">
                                        <p:cTn id="11" dur="500" fill="hold"/>
                                        <p:tgtEl>
                                          <p:spTgt spid="1034"/>
                                        </p:tgtEl>
                                        <p:attrNameLst>
                                          <p:attrName>ppt_x</p:attrName>
                                        </p:attrNameLst>
                                      </p:cBhvr>
                                      <p:tavLst>
                                        <p:tav tm="0">
                                          <p:val>
                                            <p:strVal val="#ppt_x"/>
                                          </p:val>
                                        </p:tav>
                                        <p:tav tm="100000">
                                          <p:val>
                                            <p:strVal val="#ppt_x"/>
                                          </p:val>
                                        </p:tav>
                                      </p:tavLst>
                                    </p:anim>
                                    <p:anim calcmode="lin" valueType="num">
                                      <p:cBhvr additive="base">
                                        <p:cTn id="12" dur="500" fill="hold"/>
                                        <p:tgtEl>
                                          <p:spTgt spid="10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36"/>
                                        </p:tgtEl>
                                        <p:attrNameLst>
                                          <p:attrName>style.visibility</p:attrName>
                                        </p:attrNameLst>
                                      </p:cBhvr>
                                      <p:to>
                                        <p:strVal val="visible"/>
                                      </p:to>
                                    </p:set>
                                    <p:anim calcmode="lin" valueType="num">
                                      <p:cBhvr additive="base">
                                        <p:cTn id="19" dur="500" fill="hold"/>
                                        <p:tgtEl>
                                          <p:spTgt spid="1036"/>
                                        </p:tgtEl>
                                        <p:attrNameLst>
                                          <p:attrName>ppt_x</p:attrName>
                                        </p:attrNameLst>
                                      </p:cBhvr>
                                      <p:tavLst>
                                        <p:tav tm="0">
                                          <p:val>
                                            <p:strVal val="#ppt_x"/>
                                          </p:val>
                                        </p:tav>
                                        <p:tav tm="100000">
                                          <p:val>
                                            <p:strVal val="#ppt_x"/>
                                          </p:val>
                                        </p:tav>
                                      </p:tavLst>
                                    </p:anim>
                                    <p:anim calcmode="lin" valueType="num">
                                      <p:cBhvr additive="base">
                                        <p:cTn id="20"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5CBE-6500-B95F-018D-9D290BC0FB96}"/>
              </a:ext>
            </a:extLst>
          </p:cNvPr>
          <p:cNvSpPr>
            <a:spLocks noGrp="1"/>
          </p:cNvSpPr>
          <p:nvPr>
            <p:ph type="title"/>
          </p:nvPr>
        </p:nvSpPr>
        <p:spPr/>
        <p:txBody>
          <a:bodyPr/>
          <a:lstStyle/>
          <a:p>
            <a:r>
              <a:rPr lang="en-US" dirty="0"/>
              <a:t>4.3 Model training </a:t>
            </a:r>
          </a:p>
        </p:txBody>
      </p:sp>
      <p:pic>
        <p:nvPicPr>
          <p:cNvPr id="7" name="Training_In_Process">
            <a:hlinkClick r:id="" action="ppaction://media"/>
            <a:extLst>
              <a:ext uri="{FF2B5EF4-FFF2-40B4-BE49-F238E27FC236}">
                <a16:creationId xmlns:a16="http://schemas.microsoft.com/office/drawing/2014/main" id="{6DDF8BA1-7F8F-FEA3-4FA7-C4661A7EE5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92106" y="1498319"/>
            <a:ext cx="6096780" cy="3429737"/>
          </a:xfrm>
        </p:spPr>
      </p:pic>
      <p:sp>
        <p:nvSpPr>
          <p:cNvPr id="9" name="TextBox 8">
            <a:extLst>
              <a:ext uri="{FF2B5EF4-FFF2-40B4-BE49-F238E27FC236}">
                <a16:creationId xmlns:a16="http://schemas.microsoft.com/office/drawing/2014/main" id="{17CBA85F-ACF0-1DCF-EE21-E5C4206D9015}"/>
              </a:ext>
            </a:extLst>
          </p:cNvPr>
          <p:cNvSpPr txBox="1"/>
          <p:nvPr/>
        </p:nvSpPr>
        <p:spPr>
          <a:xfrm>
            <a:off x="7104491" y="4928056"/>
            <a:ext cx="2039509" cy="215444"/>
          </a:xfrm>
          <a:prstGeom prst="rect">
            <a:avLst/>
          </a:prstGeom>
          <a:noFill/>
        </p:spPr>
        <p:txBody>
          <a:bodyPr wrap="square">
            <a:spAutoFit/>
          </a:bodyPr>
          <a:lstStyle/>
          <a:p>
            <a:r>
              <a:rPr lang="en-US" sz="800" dirty="0"/>
              <a:t>https://gfycat.com/miniaturedependentcob</a:t>
            </a:r>
          </a:p>
        </p:txBody>
      </p:sp>
      <p:sp>
        <p:nvSpPr>
          <p:cNvPr id="10" name="TextBox 9">
            <a:extLst>
              <a:ext uri="{FF2B5EF4-FFF2-40B4-BE49-F238E27FC236}">
                <a16:creationId xmlns:a16="http://schemas.microsoft.com/office/drawing/2014/main" id="{42587782-DC42-498A-DD9C-4FC7A6D58BF8}"/>
              </a:ext>
            </a:extLst>
          </p:cNvPr>
          <p:cNvSpPr txBox="1"/>
          <p:nvPr/>
        </p:nvSpPr>
        <p:spPr>
          <a:xfrm>
            <a:off x="2392106" y="1130437"/>
            <a:ext cx="2880981" cy="369332"/>
          </a:xfrm>
          <a:prstGeom prst="rect">
            <a:avLst/>
          </a:prstGeom>
          <a:noFill/>
        </p:spPr>
        <p:txBody>
          <a:bodyPr wrap="none" rtlCol="0">
            <a:spAutoFit/>
          </a:bodyPr>
          <a:lstStyle/>
          <a:p>
            <a:r>
              <a:rPr lang="en-US" dirty="0"/>
              <a:t>Model training in a nutshell: </a:t>
            </a:r>
          </a:p>
        </p:txBody>
      </p:sp>
      <p:pic>
        <p:nvPicPr>
          <p:cNvPr id="3" name="Picture 2" descr="Shape&#10;&#10;Description automatically generated with medium confidence">
            <a:extLst>
              <a:ext uri="{FF2B5EF4-FFF2-40B4-BE49-F238E27FC236}">
                <a16:creationId xmlns:a16="http://schemas.microsoft.com/office/drawing/2014/main" id="{317C1D78-8210-17D6-2E34-F20F15A6A9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96948725-ECF7-B4E3-4E90-5B6C64CEC59D}"/>
              </a:ext>
            </a:extLst>
          </p:cNvPr>
          <p:cNvSpPr>
            <a:spLocks noGrp="1"/>
          </p:cNvSpPr>
          <p:nvPr>
            <p:ph type="sldNum" sz="quarter" idx="12"/>
          </p:nvPr>
        </p:nvSpPr>
        <p:spPr/>
        <p:txBody>
          <a:bodyPr/>
          <a:lstStyle/>
          <a:p>
            <a:fld id="{B82CCC60-E8CD-4174-8B1A-7DF615B22EEF}" type="slidenum">
              <a:rPr lang="en-US" smtClean="0"/>
              <a:pPr/>
              <a:t>30</a:t>
            </a:fld>
            <a:endParaRPr lang="en-US"/>
          </a:p>
        </p:txBody>
      </p:sp>
    </p:spTree>
    <p:extLst>
      <p:ext uri="{BB962C8B-B14F-4D97-AF65-F5344CB8AC3E}">
        <p14:creationId xmlns:p14="http://schemas.microsoft.com/office/powerpoint/2010/main" val="336402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5EE7-8CE0-627F-BC3D-2FDDDF555BC2}"/>
              </a:ext>
            </a:extLst>
          </p:cNvPr>
          <p:cNvSpPr>
            <a:spLocks noGrp="1"/>
          </p:cNvSpPr>
          <p:nvPr>
            <p:ph type="title"/>
          </p:nvPr>
        </p:nvSpPr>
        <p:spPr/>
        <p:txBody>
          <a:bodyPr>
            <a:normAutofit/>
          </a:bodyPr>
          <a:lstStyle/>
          <a:p>
            <a:r>
              <a:rPr lang="en-US" dirty="0"/>
              <a:t>4.4 Model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915-DBF5-9B09-748C-713C85FD352B}"/>
                  </a:ext>
                </a:extLst>
              </p:cNvPr>
              <p:cNvSpPr>
                <a:spLocks noGrp="1"/>
              </p:cNvSpPr>
              <p:nvPr>
                <p:ph idx="1"/>
              </p:nvPr>
            </p:nvSpPr>
            <p:spPr>
              <a:xfrm>
                <a:off x="2316507" y="1283606"/>
                <a:ext cx="5392272" cy="3749689"/>
              </a:xfrm>
            </p:spPr>
            <p:txBody>
              <a:bodyPr>
                <a:normAutofit/>
              </a:bodyPr>
              <a:lstStyle/>
              <a:p>
                <a:r>
                  <a:rPr lang="en-US" sz="1600" dirty="0"/>
                  <a:t>Metrics: </a:t>
                </a:r>
              </a:p>
              <a:p>
                <a:pPr lvl="1"/>
                <a:r>
                  <a:rPr lang="en-US" sz="1600" dirty="0"/>
                  <a:t>Quantitative outputs: Pearson R, Coefficient of determination</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 </m:t>
                        </m:r>
                        <m:r>
                          <a:rPr lang="en-US" sz="1600" b="0" i="1" smtClean="0">
                            <a:latin typeface="Cambria Math" panose="02040503050406030204" pitchFamily="18" charset="0"/>
                          </a:rPr>
                          <m:t>𝑅</m:t>
                        </m:r>
                      </m:e>
                      <m:sup>
                        <m:r>
                          <a:rPr lang="en-US" sz="1600" b="0" i="1" smtClean="0">
                            <a:latin typeface="Cambria Math" panose="02040503050406030204" pitchFamily="18" charset="0"/>
                          </a:rPr>
                          <m:t>2</m:t>
                        </m:r>
                      </m:sup>
                    </m:sSup>
                  </m:oMath>
                </a14:m>
                <a:r>
                  <a:rPr lang="en-US" sz="1600" dirty="0"/>
                  <a:t>, </a:t>
                </a:r>
              </a:p>
              <a:p>
                <a:pPr lvl="1"/>
                <a:r>
                  <a:rPr lang="en-US" sz="1600" dirty="0"/>
                  <a:t>Dichotomized outputs: accuracy, precision, recall, F1 score, confusion matrix, and AUC (area under the ROC curve)</a:t>
                </a:r>
              </a:p>
              <a:p>
                <a:pPr marL="457200" lvl="1" indent="0">
                  <a:buNone/>
                </a:pPr>
                <a:endParaRPr lang="en-US" sz="1400" dirty="0"/>
              </a:p>
              <a:p>
                <a:pPr marL="457200" lvl="1" indent="0">
                  <a:buNone/>
                </a:pPr>
                <a:endParaRPr lang="en-US" sz="1400" dirty="0"/>
              </a:p>
              <a:p>
                <a:pPr marL="457200" lvl="1" indent="0">
                  <a:buNone/>
                </a:pPr>
                <a:endParaRPr lang="en-US" sz="1400" dirty="0"/>
              </a:p>
              <a:p>
                <a:pPr marL="457200" lvl="1" indent="0">
                  <a:buNone/>
                </a:pPr>
                <a:endParaRPr lang="en-US" sz="1400" dirty="0"/>
              </a:p>
              <a:p>
                <a:pPr marL="457200" lvl="1" indent="0">
                  <a:buNone/>
                </a:pPr>
                <a:endParaRPr lang="en-US" sz="1400" dirty="0"/>
              </a:p>
              <a:p>
                <a:pPr marL="457200" lvl="1" indent="0">
                  <a:buNone/>
                </a:pPr>
                <a:endParaRPr lang="en-US" sz="1400" dirty="0"/>
              </a:p>
              <a:p>
                <a:pPr marL="457200" lvl="1" indent="0">
                  <a:buNone/>
                </a:pPr>
                <a:endParaRPr lang="en-US" sz="1400" dirty="0"/>
              </a:p>
            </p:txBody>
          </p:sp>
        </mc:Choice>
        <mc:Fallback xmlns="">
          <p:sp>
            <p:nvSpPr>
              <p:cNvPr id="3" name="Content Placeholder 2">
                <a:extLst>
                  <a:ext uri="{FF2B5EF4-FFF2-40B4-BE49-F238E27FC236}">
                    <a16:creationId xmlns:a16="http://schemas.microsoft.com/office/drawing/2014/main" id="{72BAD915-DBF5-9B09-748C-713C85FD352B}"/>
                  </a:ext>
                </a:extLst>
              </p:cNvPr>
              <p:cNvSpPr>
                <a:spLocks noGrp="1" noRot="1" noChangeAspect="1" noMove="1" noResize="1" noEditPoints="1" noAdjustHandles="1" noChangeArrowheads="1" noChangeShapeType="1" noTextEdit="1"/>
              </p:cNvSpPr>
              <p:nvPr>
                <p:ph idx="1"/>
              </p:nvPr>
            </p:nvSpPr>
            <p:spPr>
              <a:xfrm>
                <a:off x="2316507" y="1283606"/>
                <a:ext cx="5392272" cy="3749689"/>
              </a:xfrm>
              <a:blipFill>
                <a:blip r:embed="rId3"/>
                <a:stretch>
                  <a:fillRect l="-452" t="-488" r="-1243"/>
                </a:stretch>
              </a:blipFill>
            </p:spPr>
            <p:txBody>
              <a:bodyPr/>
              <a:lstStyle/>
              <a:p>
                <a:r>
                  <a:rPr lang="en-US">
                    <a:noFill/>
                  </a:rPr>
                  <a:t> </a:t>
                </a:r>
              </a:p>
            </p:txBody>
          </p:sp>
        </mc:Fallback>
      </mc:AlternateContent>
      <p:pic>
        <p:nvPicPr>
          <p:cNvPr id="4" name="Picture 3" descr="Shape&#10;&#10;Description automatically generated with medium confidence">
            <a:extLst>
              <a:ext uri="{FF2B5EF4-FFF2-40B4-BE49-F238E27FC236}">
                <a16:creationId xmlns:a16="http://schemas.microsoft.com/office/drawing/2014/main" id="{89ADDEC3-B469-2DE0-4D71-36840BD8DD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6" name="TextBox 5">
            <a:extLst>
              <a:ext uri="{FF2B5EF4-FFF2-40B4-BE49-F238E27FC236}">
                <a16:creationId xmlns:a16="http://schemas.microsoft.com/office/drawing/2014/main" id="{2DA5F54A-E761-1E44-4AE6-6D67ECC5C27E}"/>
              </a:ext>
            </a:extLst>
          </p:cNvPr>
          <p:cNvSpPr txBox="1"/>
          <p:nvPr/>
        </p:nvSpPr>
        <p:spPr>
          <a:xfrm>
            <a:off x="6142007" y="4928056"/>
            <a:ext cx="3133543" cy="215444"/>
          </a:xfrm>
          <a:prstGeom prst="rect">
            <a:avLst/>
          </a:prstGeom>
          <a:noFill/>
        </p:spPr>
        <p:txBody>
          <a:bodyPr wrap="square">
            <a:spAutoFit/>
          </a:bodyPr>
          <a:lstStyle/>
          <a:p>
            <a:r>
              <a:rPr lang="en-US" sz="800" dirty="0"/>
              <a:t>https://towardsdatascience.com/precision-and-recall-88a3776c8007</a:t>
            </a:r>
          </a:p>
        </p:txBody>
      </p:sp>
      <p:graphicFrame>
        <p:nvGraphicFramePr>
          <p:cNvPr id="39" name="Table 39">
            <a:extLst>
              <a:ext uri="{FF2B5EF4-FFF2-40B4-BE49-F238E27FC236}">
                <a16:creationId xmlns:a16="http://schemas.microsoft.com/office/drawing/2014/main" id="{58E4D065-950C-5C73-AFB4-5C1862A96B61}"/>
              </a:ext>
            </a:extLst>
          </p:cNvPr>
          <p:cNvGraphicFramePr>
            <a:graphicFrameLocks noGrp="1"/>
          </p:cNvGraphicFramePr>
          <p:nvPr>
            <p:extLst>
              <p:ext uri="{D42A27DB-BD31-4B8C-83A1-F6EECF244321}">
                <p14:modId xmlns:p14="http://schemas.microsoft.com/office/powerpoint/2010/main" val="1803683989"/>
              </p:ext>
            </p:extLst>
          </p:nvPr>
        </p:nvGraphicFramePr>
        <p:xfrm>
          <a:off x="2518253" y="3003325"/>
          <a:ext cx="3949483" cy="1965960"/>
        </p:xfrm>
        <a:graphic>
          <a:graphicData uri="http://schemas.openxmlformats.org/drawingml/2006/table">
            <a:tbl>
              <a:tblPr firstRow="1" bandRow="1">
                <a:tableStyleId>{5940675A-B579-460E-94D1-54222C63F5DA}</a:tableStyleId>
              </a:tblPr>
              <a:tblGrid>
                <a:gridCol w="1009449">
                  <a:extLst>
                    <a:ext uri="{9D8B030D-6E8A-4147-A177-3AD203B41FA5}">
                      <a16:colId xmlns:a16="http://schemas.microsoft.com/office/drawing/2014/main" val="143150991"/>
                    </a:ext>
                  </a:extLst>
                </a:gridCol>
                <a:gridCol w="788055">
                  <a:extLst>
                    <a:ext uri="{9D8B030D-6E8A-4147-A177-3AD203B41FA5}">
                      <a16:colId xmlns:a16="http://schemas.microsoft.com/office/drawing/2014/main" val="3204734447"/>
                    </a:ext>
                  </a:extLst>
                </a:gridCol>
                <a:gridCol w="424383">
                  <a:extLst>
                    <a:ext uri="{9D8B030D-6E8A-4147-A177-3AD203B41FA5}">
                      <a16:colId xmlns:a16="http://schemas.microsoft.com/office/drawing/2014/main" val="2728423447"/>
                    </a:ext>
                  </a:extLst>
                </a:gridCol>
                <a:gridCol w="433814">
                  <a:extLst>
                    <a:ext uri="{9D8B030D-6E8A-4147-A177-3AD203B41FA5}">
                      <a16:colId xmlns:a16="http://schemas.microsoft.com/office/drawing/2014/main" val="747699692"/>
                    </a:ext>
                  </a:extLst>
                </a:gridCol>
                <a:gridCol w="414953">
                  <a:extLst>
                    <a:ext uri="{9D8B030D-6E8A-4147-A177-3AD203B41FA5}">
                      <a16:colId xmlns:a16="http://schemas.microsoft.com/office/drawing/2014/main" val="2078132276"/>
                    </a:ext>
                  </a:extLst>
                </a:gridCol>
                <a:gridCol w="481955">
                  <a:extLst>
                    <a:ext uri="{9D8B030D-6E8A-4147-A177-3AD203B41FA5}">
                      <a16:colId xmlns:a16="http://schemas.microsoft.com/office/drawing/2014/main" val="3030083159"/>
                    </a:ext>
                  </a:extLst>
                </a:gridCol>
                <a:gridCol w="396874">
                  <a:extLst>
                    <a:ext uri="{9D8B030D-6E8A-4147-A177-3AD203B41FA5}">
                      <a16:colId xmlns:a16="http://schemas.microsoft.com/office/drawing/2014/main" val="863053536"/>
                    </a:ext>
                  </a:extLst>
                </a:gridCol>
              </a:tblGrid>
              <a:tr h="0">
                <a:tc>
                  <a:txBody>
                    <a:bodyPr/>
                    <a:lstStyle/>
                    <a:p>
                      <a:r>
                        <a:rPr lang="en-US" sz="1100" dirty="0"/>
                        <a:t>1: dog, 0: cat</a:t>
                      </a:r>
                    </a:p>
                  </a:txBody>
                  <a:tcPr anchor="ctr"/>
                </a:tc>
                <a:tc>
                  <a:txBody>
                    <a:bodyPr/>
                    <a:lstStyle/>
                    <a:p>
                      <a:r>
                        <a:rPr lang="en-US" sz="1100" dirty="0"/>
                        <a:t>Threshold </a:t>
                      </a:r>
                    </a:p>
                  </a:txBody>
                  <a:tcPr anchor="ctr"/>
                </a:tc>
                <a:tc>
                  <a:txBody>
                    <a:bodyPr/>
                    <a:lstStyle/>
                    <a:p>
                      <a:r>
                        <a:rPr lang="en-US" sz="1100" dirty="0"/>
                        <a:t>0</a:t>
                      </a:r>
                    </a:p>
                  </a:txBody>
                  <a:tcPr anchor="ctr"/>
                </a:tc>
                <a:tc>
                  <a:txBody>
                    <a:bodyPr/>
                    <a:lstStyle/>
                    <a:p>
                      <a:r>
                        <a:rPr lang="en-US" sz="1100" dirty="0"/>
                        <a:t>0.2</a:t>
                      </a:r>
                    </a:p>
                  </a:txBody>
                  <a:tcPr anchor="ctr"/>
                </a:tc>
                <a:tc>
                  <a:txBody>
                    <a:bodyPr/>
                    <a:lstStyle/>
                    <a:p>
                      <a:r>
                        <a:rPr lang="en-US" sz="1100" dirty="0"/>
                        <a:t>0.4</a:t>
                      </a:r>
                    </a:p>
                  </a:txBody>
                  <a:tcPr anchor="ctr"/>
                </a:tc>
                <a:tc>
                  <a:txBody>
                    <a:bodyPr/>
                    <a:lstStyle/>
                    <a:p>
                      <a:r>
                        <a:rPr lang="en-US" sz="1100" dirty="0"/>
                        <a:t>0.6</a:t>
                      </a:r>
                    </a:p>
                  </a:txBody>
                  <a:tcPr anchor="ctr"/>
                </a:tc>
                <a:tc>
                  <a:txBody>
                    <a:bodyPr/>
                    <a:lstStyle/>
                    <a:p>
                      <a:r>
                        <a:rPr lang="en-US" sz="1100" dirty="0"/>
                        <a:t>0.8</a:t>
                      </a:r>
                    </a:p>
                  </a:txBody>
                  <a:tcPr anchor="ctr"/>
                </a:tc>
                <a:extLst>
                  <a:ext uri="{0D108BD9-81ED-4DB2-BD59-A6C34878D82A}">
                    <a16:rowId xmlns:a16="http://schemas.microsoft.com/office/drawing/2014/main" val="1386572471"/>
                  </a:ext>
                </a:extLst>
              </a:tr>
              <a:tr h="0">
                <a:tc>
                  <a:txBody>
                    <a:bodyPr/>
                    <a:lstStyle/>
                    <a:p>
                      <a:r>
                        <a:rPr lang="en-US" sz="1100" dirty="0"/>
                        <a:t>Sample 1</a:t>
                      </a:r>
                    </a:p>
                    <a:p>
                      <a:r>
                        <a:rPr lang="en-US" sz="1100" dirty="0"/>
                        <a:t>(O1=1, O2=0)</a:t>
                      </a:r>
                    </a:p>
                  </a:txBody>
                  <a:tcPr anchor="ctr"/>
                </a:tc>
                <a:tc>
                  <a:txBody>
                    <a:bodyPr/>
                    <a:lstStyle/>
                    <a:p>
                      <a:r>
                        <a:rPr lang="en-US" sz="1100" dirty="0"/>
                        <a:t>O1 = 0.9</a:t>
                      </a:r>
                    </a:p>
                    <a:p>
                      <a:r>
                        <a:rPr lang="en-US" sz="1100" dirty="0"/>
                        <a:t>O2 = 0.1</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extLst>
                  <a:ext uri="{0D108BD9-81ED-4DB2-BD59-A6C34878D82A}">
                    <a16:rowId xmlns:a16="http://schemas.microsoft.com/office/drawing/2014/main" val="219713823"/>
                  </a:ext>
                </a:extLst>
              </a:tr>
              <a:tr h="0">
                <a:tc>
                  <a:txBody>
                    <a:bodyPr/>
                    <a:lstStyle/>
                    <a:p>
                      <a:r>
                        <a:rPr lang="en-US" sz="1100" dirty="0"/>
                        <a:t>Sample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(O1=0, O2=1)</a:t>
                      </a:r>
                    </a:p>
                  </a:txBody>
                  <a:tcPr anchor="ctr"/>
                </a:tc>
                <a:tc>
                  <a:txBody>
                    <a:bodyPr/>
                    <a:lstStyle/>
                    <a:p>
                      <a:r>
                        <a:rPr lang="en-US" sz="1100" dirty="0"/>
                        <a:t>O1 = 0.7</a:t>
                      </a:r>
                    </a:p>
                    <a:p>
                      <a:r>
                        <a:rPr lang="en-US" sz="1100" dirty="0"/>
                        <a:t>O2 = 0.3</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0, 1</a:t>
                      </a:r>
                    </a:p>
                  </a:txBody>
                  <a:tcPr anchor="ctr"/>
                </a:tc>
                <a:extLst>
                  <a:ext uri="{0D108BD9-81ED-4DB2-BD59-A6C34878D82A}">
                    <a16:rowId xmlns:a16="http://schemas.microsoft.com/office/drawing/2014/main" val="3368176276"/>
                  </a:ext>
                </a:extLst>
              </a:tr>
              <a:tr h="0">
                <a:tc>
                  <a:txBody>
                    <a:bodyPr/>
                    <a:lstStyle/>
                    <a:p>
                      <a:r>
                        <a:rPr lang="en-US" sz="1100" dirty="0"/>
                        <a:t>Sample 3</a:t>
                      </a:r>
                    </a:p>
                    <a:p>
                      <a:r>
                        <a:rPr lang="en-US" sz="1100" dirty="0"/>
                        <a:t>(O1=0, O2=1)</a:t>
                      </a:r>
                    </a:p>
                  </a:txBody>
                  <a:tcPr anchor="ctr"/>
                </a:tc>
                <a:tc>
                  <a:txBody>
                    <a:bodyPr/>
                    <a:lstStyle/>
                    <a:p>
                      <a:r>
                        <a:rPr lang="en-US" sz="1100" dirty="0"/>
                        <a:t>O1 = 0.5</a:t>
                      </a:r>
                    </a:p>
                    <a:p>
                      <a:r>
                        <a:rPr lang="en-US" sz="1100" dirty="0"/>
                        <a:t>O2 = 0.5</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0, 1</a:t>
                      </a:r>
                    </a:p>
                  </a:txBody>
                  <a:tcPr anchor="ctr"/>
                </a:tc>
                <a:tc>
                  <a:txBody>
                    <a:bodyPr/>
                    <a:lstStyle/>
                    <a:p>
                      <a:r>
                        <a:rPr lang="en-US" sz="1100" dirty="0"/>
                        <a:t>0, 1</a:t>
                      </a:r>
                    </a:p>
                  </a:txBody>
                  <a:tcPr anchor="ctr"/>
                </a:tc>
                <a:extLst>
                  <a:ext uri="{0D108BD9-81ED-4DB2-BD59-A6C34878D82A}">
                    <a16:rowId xmlns:a16="http://schemas.microsoft.com/office/drawing/2014/main" val="2603238325"/>
                  </a:ext>
                </a:extLst>
              </a:tr>
              <a:tr h="0">
                <a:tc>
                  <a:txBody>
                    <a:bodyPr/>
                    <a:lstStyle/>
                    <a:p>
                      <a:r>
                        <a:rPr lang="en-US" sz="1100" dirty="0"/>
                        <a:t>Sample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(O1=1, O2=0)</a:t>
                      </a:r>
                    </a:p>
                  </a:txBody>
                  <a:tcPr anchor="ctr"/>
                </a:tc>
                <a:tc>
                  <a:txBody>
                    <a:bodyPr/>
                    <a:lstStyle/>
                    <a:p>
                      <a:r>
                        <a:rPr lang="en-US" sz="1100" dirty="0"/>
                        <a:t>O1 = 0.3</a:t>
                      </a:r>
                    </a:p>
                    <a:p>
                      <a:r>
                        <a:rPr lang="en-US" sz="1100" dirty="0"/>
                        <a:t>O2 = 0.7</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0, 1</a:t>
                      </a:r>
                    </a:p>
                  </a:txBody>
                  <a:tcPr anchor="ctr"/>
                </a:tc>
                <a:tc>
                  <a:txBody>
                    <a:bodyPr/>
                    <a:lstStyle/>
                    <a:p>
                      <a:r>
                        <a:rPr lang="en-US" sz="1100" dirty="0"/>
                        <a:t>0, 1</a:t>
                      </a:r>
                    </a:p>
                  </a:txBody>
                  <a:tcPr anchor="ctr"/>
                </a:tc>
                <a:tc>
                  <a:txBody>
                    <a:bodyPr/>
                    <a:lstStyle/>
                    <a:p>
                      <a:r>
                        <a:rPr lang="en-US" sz="1100" dirty="0"/>
                        <a:t>0, 1</a:t>
                      </a:r>
                    </a:p>
                  </a:txBody>
                  <a:tcPr anchor="ctr"/>
                </a:tc>
                <a:extLst>
                  <a:ext uri="{0D108BD9-81ED-4DB2-BD59-A6C34878D82A}">
                    <a16:rowId xmlns:a16="http://schemas.microsoft.com/office/drawing/2014/main" val="3656712711"/>
                  </a:ext>
                </a:extLst>
              </a:tr>
            </a:tbl>
          </a:graphicData>
        </a:graphic>
      </p:graphicFrame>
      <p:grpSp>
        <p:nvGrpSpPr>
          <p:cNvPr id="8" name="Group 7">
            <a:extLst>
              <a:ext uri="{FF2B5EF4-FFF2-40B4-BE49-F238E27FC236}">
                <a16:creationId xmlns:a16="http://schemas.microsoft.com/office/drawing/2014/main" id="{C0E58AB6-47C9-5FE6-F2E7-C681EC30614E}"/>
              </a:ext>
            </a:extLst>
          </p:cNvPr>
          <p:cNvGrpSpPr/>
          <p:nvPr/>
        </p:nvGrpSpPr>
        <p:grpSpPr>
          <a:xfrm>
            <a:off x="6684474" y="2824233"/>
            <a:ext cx="2470893" cy="1993618"/>
            <a:chOff x="6684474" y="2824233"/>
            <a:chExt cx="2470893" cy="1993618"/>
          </a:xfrm>
        </p:grpSpPr>
        <p:grpSp>
          <p:nvGrpSpPr>
            <p:cNvPr id="41" name="Group 40">
              <a:extLst>
                <a:ext uri="{FF2B5EF4-FFF2-40B4-BE49-F238E27FC236}">
                  <a16:creationId xmlns:a16="http://schemas.microsoft.com/office/drawing/2014/main" id="{91AC83ED-D4A4-A47E-4E5C-654FF18947F0}"/>
                </a:ext>
              </a:extLst>
            </p:cNvPr>
            <p:cNvGrpSpPr/>
            <p:nvPr/>
          </p:nvGrpSpPr>
          <p:grpSpPr>
            <a:xfrm>
              <a:off x="6684474" y="2824233"/>
              <a:ext cx="2470893" cy="1993618"/>
              <a:chOff x="6673107" y="0"/>
              <a:chExt cx="2470893" cy="1993618"/>
            </a:xfrm>
          </p:grpSpPr>
          <p:grpSp>
            <p:nvGrpSpPr>
              <p:cNvPr id="40" name="Group 39">
                <a:extLst>
                  <a:ext uri="{FF2B5EF4-FFF2-40B4-BE49-F238E27FC236}">
                    <a16:creationId xmlns:a16="http://schemas.microsoft.com/office/drawing/2014/main" id="{256DB64E-B32D-741C-AC19-B583A4EB29B7}"/>
                  </a:ext>
                </a:extLst>
              </p:cNvPr>
              <p:cNvGrpSpPr/>
              <p:nvPr/>
            </p:nvGrpSpPr>
            <p:grpSpPr>
              <a:xfrm>
                <a:off x="6673107" y="0"/>
                <a:ext cx="2470893" cy="1604514"/>
                <a:chOff x="6673107" y="0"/>
                <a:chExt cx="2470893" cy="1604514"/>
              </a:xfrm>
            </p:grpSpPr>
            <p:pic>
              <p:nvPicPr>
                <p:cNvPr id="5134" name="Picture 14" descr="How to Use ROC Curves and Precision-Recall Curves for Classification in  Python - MachineLearningMastery.com">
                  <a:extLst>
                    <a:ext uri="{FF2B5EF4-FFF2-40B4-BE49-F238E27FC236}">
                      <a16:creationId xmlns:a16="http://schemas.microsoft.com/office/drawing/2014/main" id="{728E3776-99E1-3BD6-C5EC-4D7343FE1B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4649" y="0"/>
                  <a:ext cx="2139351" cy="16045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5F33EDD-75A3-8B3A-C24A-3C667F0CF73B}"/>
                    </a:ext>
                  </a:extLst>
                </p:cNvPr>
                <p:cNvSpPr txBox="1"/>
                <p:nvPr/>
              </p:nvSpPr>
              <p:spPr>
                <a:xfrm>
                  <a:off x="7708778" y="0"/>
                  <a:ext cx="724878" cy="246221"/>
                </a:xfrm>
                <a:prstGeom prst="rect">
                  <a:avLst/>
                </a:prstGeom>
                <a:noFill/>
              </p:spPr>
              <p:txBody>
                <a:bodyPr wrap="none" rtlCol="0">
                  <a:spAutoFit/>
                </a:bodyPr>
                <a:lstStyle/>
                <a:p>
                  <a:r>
                    <a:rPr lang="en-US" sz="1000" dirty="0"/>
                    <a:t>ROC curve</a:t>
                  </a:r>
                </a:p>
              </p:txBody>
            </p:sp>
            <p:sp>
              <p:nvSpPr>
                <p:cNvPr id="14" name="TextBox 13">
                  <a:extLst>
                    <a:ext uri="{FF2B5EF4-FFF2-40B4-BE49-F238E27FC236}">
                      <a16:creationId xmlns:a16="http://schemas.microsoft.com/office/drawing/2014/main" id="{9AEF5D26-CFE5-24BA-6A00-8D8FD977ABE4}"/>
                    </a:ext>
                  </a:extLst>
                </p:cNvPr>
                <p:cNvSpPr txBox="1"/>
                <p:nvPr/>
              </p:nvSpPr>
              <p:spPr>
                <a:xfrm>
                  <a:off x="7710945" y="558714"/>
                  <a:ext cx="409086" cy="246221"/>
                </a:xfrm>
                <a:prstGeom prst="rect">
                  <a:avLst/>
                </a:prstGeom>
                <a:noFill/>
              </p:spPr>
              <p:txBody>
                <a:bodyPr wrap="none" rtlCol="0">
                  <a:spAutoFit/>
                </a:bodyPr>
                <a:lstStyle/>
                <a:p>
                  <a:r>
                    <a:rPr lang="en-US" sz="1000" dirty="0"/>
                    <a:t>AUC</a:t>
                  </a:r>
                </a:p>
              </p:txBody>
            </p:sp>
            <p:grpSp>
              <p:nvGrpSpPr>
                <p:cNvPr id="20" name="Group 19">
                  <a:extLst>
                    <a:ext uri="{FF2B5EF4-FFF2-40B4-BE49-F238E27FC236}">
                      <a16:creationId xmlns:a16="http://schemas.microsoft.com/office/drawing/2014/main" id="{8A657CE6-2902-304F-E322-F5CD2E324FAA}"/>
                    </a:ext>
                  </a:extLst>
                </p:cNvPr>
                <p:cNvGrpSpPr/>
                <p:nvPr/>
              </p:nvGrpSpPr>
              <p:grpSpPr>
                <a:xfrm rot="16200000">
                  <a:off x="6271738" y="663654"/>
                  <a:ext cx="1207671" cy="404934"/>
                  <a:chOff x="148679" y="3496400"/>
                  <a:chExt cx="2248017" cy="675699"/>
                </a:xfrm>
              </p:grpSpPr>
              <p:pic>
                <p:nvPicPr>
                  <p:cNvPr id="18" name="Picture 8">
                    <a:extLst>
                      <a:ext uri="{FF2B5EF4-FFF2-40B4-BE49-F238E27FC236}">
                        <a16:creationId xmlns:a16="http://schemas.microsoft.com/office/drawing/2014/main" id="{45277C42-7D17-62CE-F525-25613FB62AA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8679" y="3698439"/>
                    <a:ext cx="2248017" cy="47366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792039B-6FDE-8BD0-33F2-82B373C04876}"/>
                      </a:ext>
                    </a:extLst>
                  </p:cNvPr>
                  <p:cNvSpPr/>
                  <p:nvPr/>
                </p:nvSpPr>
                <p:spPr>
                  <a:xfrm>
                    <a:off x="155569" y="3496400"/>
                    <a:ext cx="2227354" cy="19695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Recall / TPR</a:t>
                    </a:r>
                  </a:p>
                </p:txBody>
              </p:sp>
            </p:grpSp>
          </p:grpSp>
          <p:grpSp>
            <p:nvGrpSpPr>
              <p:cNvPr id="17" name="Group 16">
                <a:extLst>
                  <a:ext uri="{FF2B5EF4-FFF2-40B4-BE49-F238E27FC236}">
                    <a16:creationId xmlns:a16="http://schemas.microsoft.com/office/drawing/2014/main" id="{1A8F6696-3479-E823-1A8A-28FE3C85BCD5}"/>
                  </a:ext>
                </a:extLst>
              </p:cNvPr>
              <p:cNvGrpSpPr/>
              <p:nvPr/>
            </p:nvGrpSpPr>
            <p:grpSpPr>
              <a:xfrm>
                <a:off x="7309174" y="1590534"/>
                <a:ext cx="1524085" cy="403084"/>
                <a:chOff x="-3720" y="4016021"/>
                <a:chExt cx="2248018" cy="700613"/>
              </a:xfrm>
            </p:grpSpPr>
            <p:pic>
              <p:nvPicPr>
                <p:cNvPr id="5132" name="Picture 12">
                  <a:extLst>
                    <a:ext uri="{FF2B5EF4-FFF2-40B4-BE49-F238E27FC236}">
                      <a16:creationId xmlns:a16="http://schemas.microsoft.com/office/drawing/2014/main" id="{D3D58768-ED71-D511-A1B8-E48486855E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0" y="4239877"/>
                  <a:ext cx="2248018" cy="4767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E358256-7D0E-9FA0-E807-8573BDC06898}"/>
                    </a:ext>
                  </a:extLst>
                </p:cNvPr>
                <p:cNvSpPr/>
                <p:nvPr/>
              </p:nvSpPr>
              <p:spPr>
                <a:xfrm>
                  <a:off x="3167" y="4016021"/>
                  <a:ext cx="2220467" cy="21044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FPR</a:t>
                  </a:r>
                </a:p>
              </p:txBody>
            </p:sp>
          </p:grpSp>
        </p:grpSp>
        <p:cxnSp>
          <p:nvCxnSpPr>
            <p:cNvPr id="44" name="Straight Arrow Connector 43">
              <a:extLst>
                <a:ext uri="{FF2B5EF4-FFF2-40B4-BE49-F238E27FC236}">
                  <a16:creationId xmlns:a16="http://schemas.microsoft.com/office/drawing/2014/main" id="{291C518F-1A15-B7C0-E748-C0C03CA9BA89}"/>
                </a:ext>
              </a:extLst>
            </p:cNvPr>
            <p:cNvCxnSpPr>
              <a:cxnSpLocks/>
            </p:cNvCxnSpPr>
            <p:nvPr/>
          </p:nvCxnSpPr>
          <p:spPr>
            <a:xfrm flipV="1">
              <a:off x="8731003" y="3069647"/>
              <a:ext cx="121892" cy="43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B7FCAE63-4B0E-E6C2-F883-9FC4B0163854}"/>
                </a:ext>
              </a:extLst>
            </p:cNvPr>
            <p:cNvCxnSpPr>
              <a:cxnSpLocks/>
            </p:cNvCxnSpPr>
            <p:nvPr/>
          </p:nvCxnSpPr>
          <p:spPr>
            <a:xfrm flipH="1">
              <a:off x="7372695" y="4042419"/>
              <a:ext cx="537830" cy="132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6E5F4B55-3CA4-3162-0ED1-76D43F63E768}"/>
                </a:ext>
              </a:extLst>
            </p:cNvPr>
            <p:cNvSpPr txBox="1"/>
            <p:nvPr/>
          </p:nvSpPr>
          <p:spPr>
            <a:xfrm>
              <a:off x="8046595" y="3727541"/>
              <a:ext cx="853119" cy="261610"/>
            </a:xfrm>
            <a:prstGeom prst="rect">
              <a:avLst/>
            </a:prstGeom>
            <a:noFill/>
          </p:spPr>
          <p:txBody>
            <a:bodyPr wrap="none" rtlCol="0">
              <a:spAutoFit/>
            </a:bodyPr>
            <a:lstStyle/>
            <a:p>
              <a:r>
                <a:rPr lang="en-US" sz="1100" dirty="0"/>
                <a:t>Threshold? </a:t>
              </a:r>
            </a:p>
          </p:txBody>
        </p:sp>
      </p:grpSp>
      <p:pic>
        <p:nvPicPr>
          <p:cNvPr id="5124" name="Picture 4">
            <a:extLst>
              <a:ext uri="{FF2B5EF4-FFF2-40B4-BE49-F238E27FC236}">
                <a16:creationId xmlns:a16="http://schemas.microsoft.com/office/drawing/2014/main" id="{F306169A-86B4-C507-533C-18BB484454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99" y="372453"/>
            <a:ext cx="2248014" cy="218189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E684DBB4-8173-2A06-4D5E-2E1FB0384DE3}"/>
              </a:ext>
            </a:extLst>
          </p:cNvPr>
          <p:cNvSpPr/>
          <p:nvPr/>
        </p:nvSpPr>
        <p:spPr>
          <a:xfrm rot="2447121">
            <a:off x="303854" y="1295905"/>
            <a:ext cx="1772406" cy="54770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6" name="Graphic 25" descr="Smiling with hearts face outline outline">
            <a:extLst>
              <a:ext uri="{FF2B5EF4-FFF2-40B4-BE49-F238E27FC236}">
                <a16:creationId xmlns:a16="http://schemas.microsoft.com/office/drawing/2014/main" id="{E3672FAA-6210-35E1-780F-530CE964DCF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6818" y="1125147"/>
            <a:ext cx="276149" cy="276149"/>
          </a:xfrm>
          <a:prstGeom prst="rect">
            <a:avLst/>
          </a:prstGeom>
        </p:spPr>
      </p:pic>
      <p:pic>
        <p:nvPicPr>
          <p:cNvPr id="29" name="Graphic 28" descr="Sad face outline outline">
            <a:extLst>
              <a:ext uri="{FF2B5EF4-FFF2-40B4-BE49-F238E27FC236}">
                <a16:creationId xmlns:a16="http://schemas.microsoft.com/office/drawing/2014/main" id="{E2AF97D5-6150-12A7-6E2A-D48113BE05C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62309" y="1153844"/>
            <a:ext cx="276149" cy="276149"/>
          </a:xfrm>
          <a:prstGeom prst="rect">
            <a:avLst/>
          </a:prstGeom>
        </p:spPr>
      </p:pic>
      <p:pic>
        <p:nvPicPr>
          <p:cNvPr id="31" name="Graphic 30" descr="Sad face outline outline">
            <a:extLst>
              <a:ext uri="{FF2B5EF4-FFF2-40B4-BE49-F238E27FC236}">
                <a16:creationId xmlns:a16="http://schemas.microsoft.com/office/drawing/2014/main" id="{29847A59-9144-C8DD-EC19-86AFBF490FD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143" y="1988861"/>
            <a:ext cx="276149" cy="276149"/>
          </a:xfrm>
          <a:prstGeom prst="rect">
            <a:avLst/>
          </a:prstGeom>
        </p:spPr>
      </p:pic>
      <p:pic>
        <p:nvPicPr>
          <p:cNvPr id="32" name="Graphic 31" descr="Smiling with hearts face outline outline">
            <a:extLst>
              <a:ext uri="{FF2B5EF4-FFF2-40B4-BE49-F238E27FC236}">
                <a16:creationId xmlns:a16="http://schemas.microsoft.com/office/drawing/2014/main" id="{9821264D-AC61-6E4C-C85F-18262702B62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7603" y="1988861"/>
            <a:ext cx="276149" cy="276149"/>
          </a:xfrm>
          <a:prstGeom prst="rect">
            <a:avLst/>
          </a:prstGeom>
        </p:spPr>
      </p:pic>
      <p:grpSp>
        <p:nvGrpSpPr>
          <p:cNvPr id="12" name="Group 11">
            <a:extLst>
              <a:ext uri="{FF2B5EF4-FFF2-40B4-BE49-F238E27FC236}">
                <a16:creationId xmlns:a16="http://schemas.microsoft.com/office/drawing/2014/main" id="{E1180800-8878-F290-03EC-3E0547724CE5}"/>
              </a:ext>
            </a:extLst>
          </p:cNvPr>
          <p:cNvGrpSpPr/>
          <p:nvPr/>
        </p:nvGrpSpPr>
        <p:grpSpPr>
          <a:xfrm>
            <a:off x="-15602" y="2556271"/>
            <a:ext cx="2251065" cy="2582208"/>
            <a:chOff x="-15602" y="2556271"/>
            <a:chExt cx="2251065" cy="2582208"/>
          </a:xfrm>
        </p:grpSpPr>
        <p:pic>
          <p:nvPicPr>
            <p:cNvPr id="5130" name="Picture 10">
              <a:extLst>
                <a:ext uri="{FF2B5EF4-FFF2-40B4-BE49-F238E27FC236}">
                  <a16:creationId xmlns:a16="http://schemas.microsoft.com/office/drawing/2014/main" id="{F6FA0DC5-9A32-7CDB-D300-94AF5BF00D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9" y="4099487"/>
              <a:ext cx="2202347" cy="415749"/>
            </a:xfrm>
            <a:prstGeom prst="rect">
              <a:avLst/>
            </a:prstGeom>
            <a:ln w="12700"/>
          </p:spPr>
          <p:style>
            <a:lnRef idx="2">
              <a:schemeClr val="dk1"/>
            </a:lnRef>
            <a:fillRef idx="1">
              <a:schemeClr val="lt1"/>
            </a:fillRef>
            <a:effectRef idx="0">
              <a:schemeClr val="dk1"/>
            </a:effectRef>
            <a:fontRef idx="minor">
              <a:schemeClr val="dk1"/>
            </a:fontRef>
          </p:style>
        </p:pic>
        <p:pic>
          <p:nvPicPr>
            <p:cNvPr id="5126" name="Picture 6">
              <a:extLst>
                <a:ext uri="{FF2B5EF4-FFF2-40B4-BE49-F238E27FC236}">
                  <a16:creationId xmlns:a16="http://schemas.microsoft.com/office/drawing/2014/main" id="{C2E8B396-811D-6E36-C23E-D1934192FC4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13" y="2747757"/>
              <a:ext cx="2244176" cy="47299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192DAC62-3D95-491F-74CD-FA98AC9F603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602" y="3426321"/>
              <a:ext cx="2248017" cy="4736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F0414DB-B988-0587-D1E9-6B3A5C2D0477}"/>
                </a:ext>
              </a:extLst>
            </p:cNvPr>
            <p:cNvSpPr/>
            <p:nvPr/>
          </p:nvSpPr>
          <p:spPr>
            <a:xfrm>
              <a:off x="5062" y="2556271"/>
              <a:ext cx="2226807" cy="1998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Precision</a:t>
              </a:r>
            </a:p>
          </p:txBody>
        </p:sp>
        <p:sp>
          <p:nvSpPr>
            <p:cNvPr id="10" name="Rectangle 9">
              <a:extLst>
                <a:ext uri="{FF2B5EF4-FFF2-40B4-BE49-F238E27FC236}">
                  <a16:creationId xmlns:a16="http://schemas.microsoft.com/office/drawing/2014/main" id="{749B5806-3897-A0E3-0024-C7E20CE8EBCA}"/>
                </a:ext>
              </a:extLst>
            </p:cNvPr>
            <p:cNvSpPr/>
            <p:nvPr/>
          </p:nvSpPr>
          <p:spPr>
            <a:xfrm>
              <a:off x="2139" y="3229371"/>
              <a:ext cx="2205270" cy="19695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Recall / TPR</a:t>
              </a:r>
            </a:p>
          </p:txBody>
        </p:sp>
        <p:grpSp>
          <p:nvGrpSpPr>
            <p:cNvPr id="53" name="Group 52">
              <a:extLst>
                <a:ext uri="{FF2B5EF4-FFF2-40B4-BE49-F238E27FC236}">
                  <a16:creationId xmlns:a16="http://schemas.microsoft.com/office/drawing/2014/main" id="{B3B26099-A3F9-8E59-76DA-B8934C605288}"/>
                </a:ext>
              </a:extLst>
            </p:cNvPr>
            <p:cNvGrpSpPr/>
            <p:nvPr/>
          </p:nvGrpSpPr>
          <p:grpSpPr>
            <a:xfrm>
              <a:off x="4515" y="4520508"/>
              <a:ext cx="2199971" cy="617971"/>
              <a:chOff x="5940" y="4329315"/>
              <a:chExt cx="2199971" cy="617971"/>
            </a:xfrm>
          </p:grpSpPr>
          <p:sp>
            <p:nvSpPr>
              <p:cNvPr id="22" name="Rectangle 21">
                <a:extLst>
                  <a:ext uri="{FF2B5EF4-FFF2-40B4-BE49-F238E27FC236}">
                    <a16:creationId xmlns:a16="http://schemas.microsoft.com/office/drawing/2014/main" id="{51195CFB-F499-EE27-6028-D003F12DABC2}"/>
                  </a:ext>
                </a:extLst>
              </p:cNvPr>
              <p:cNvSpPr/>
              <p:nvPr/>
            </p:nvSpPr>
            <p:spPr>
              <a:xfrm>
                <a:off x="6486" y="4329315"/>
                <a:ext cx="2199425" cy="19272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Accuracy</a:t>
                </a:r>
              </a:p>
            </p:txBody>
          </p:sp>
          <p:grpSp>
            <p:nvGrpSpPr>
              <p:cNvPr id="52" name="Group 51">
                <a:extLst>
                  <a:ext uri="{FF2B5EF4-FFF2-40B4-BE49-F238E27FC236}">
                    <a16:creationId xmlns:a16="http://schemas.microsoft.com/office/drawing/2014/main" id="{9656F36E-D1DA-86A3-F0FE-801AD1CA4A53}"/>
                  </a:ext>
                </a:extLst>
              </p:cNvPr>
              <p:cNvGrpSpPr/>
              <p:nvPr/>
            </p:nvGrpSpPr>
            <p:grpSpPr>
              <a:xfrm>
                <a:off x="5940" y="4523189"/>
                <a:ext cx="2199425" cy="424097"/>
                <a:chOff x="5940" y="4523189"/>
                <a:chExt cx="2199425" cy="424097"/>
              </a:xfrm>
            </p:grpSpPr>
            <p:sp>
              <p:nvSpPr>
                <p:cNvPr id="21" name="Rectangle 20">
                  <a:extLst>
                    <a:ext uri="{FF2B5EF4-FFF2-40B4-BE49-F238E27FC236}">
                      <a16:creationId xmlns:a16="http://schemas.microsoft.com/office/drawing/2014/main" id="{C27F5E2A-DCC2-F7A5-9E11-BDAD66BA00B2}"/>
                    </a:ext>
                  </a:extLst>
                </p:cNvPr>
                <p:cNvSpPr/>
                <p:nvPr/>
              </p:nvSpPr>
              <p:spPr>
                <a:xfrm>
                  <a:off x="5940" y="4523189"/>
                  <a:ext cx="2199425" cy="42409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B293648-4F3A-3210-E31A-FB2F5620D02B}"/>
                        </a:ext>
                      </a:extLst>
                    </p:cNvPr>
                    <p:cNvSpPr txBox="1"/>
                    <p:nvPr/>
                  </p:nvSpPr>
                  <p:spPr>
                    <a:xfrm>
                      <a:off x="171135" y="4593485"/>
                      <a:ext cx="1877122" cy="3197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100" i="1" smtClean="0">
                                    <a:latin typeface="Cambria Math" panose="02040503050406030204" pitchFamily="18" charset="0"/>
                                  </a:rPr>
                                </m:ctrlPr>
                              </m:fPr>
                              <m:num>
                                <m:r>
                                  <m:rPr>
                                    <m:sty m:val="p"/>
                                  </m:rPr>
                                  <a:rPr lang="en-US" sz="1100" b="0" i="0" smtClean="0">
                                    <a:highlight>
                                      <a:srgbClr val="00FF00"/>
                                    </a:highlight>
                                    <a:latin typeface="Cambria Math" panose="02040503050406030204" pitchFamily="18" charset="0"/>
                                  </a:rPr>
                                  <m:t>TP</m:t>
                                </m:r>
                                <m:r>
                                  <a:rPr lang="en-US" sz="1100" b="0" i="0" smtClean="0">
                                    <a:latin typeface="Cambria Math" panose="02040503050406030204" pitchFamily="18" charset="0"/>
                                  </a:rPr>
                                  <m:t>+</m:t>
                                </m:r>
                                <m:r>
                                  <m:rPr>
                                    <m:sty m:val="p"/>
                                  </m:rPr>
                                  <a:rPr lang="en-US" sz="1100" b="0" i="0" smtClean="0">
                                    <a:highlight>
                                      <a:srgbClr val="FF0000"/>
                                    </a:highlight>
                                    <a:latin typeface="Cambria Math" panose="02040503050406030204" pitchFamily="18" charset="0"/>
                                  </a:rPr>
                                  <m:t>TN</m:t>
                                </m:r>
                              </m:num>
                              <m:den>
                                <m:r>
                                  <m:rPr>
                                    <m:sty m:val="p"/>
                                  </m:rPr>
                                  <a:rPr lang="en-US" sz="1100" b="0" i="0" smtClean="0">
                                    <a:highlight>
                                      <a:srgbClr val="00FF00"/>
                                    </a:highlight>
                                    <a:latin typeface="Cambria Math" panose="02040503050406030204" pitchFamily="18" charset="0"/>
                                  </a:rPr>
                                  <m:t>TP</m:t>
                                </m:r>
                                <m:r>
                                  <a:rPr lang="en-US" sz="1100" b="0" i="0" smtClean="0">
                                    <a:latin typeface="Cambria Math" panose="02040503050406030204" pitchFamily="18" charset="0"/>
                                  </a:rPr>
                                  <m:t>+</m:t>
                                </m:r>
                                <m:r>
                                  <m:rPr>
                                    <m:sty m:val="p"/>
                                  </m:rPr>
                                  <a:rPr lang="en-US" sz="1100" b="0" i="0" smtClean="0">
                                    <a:highlight>
                                      <a:srgbClr val="FF0000"/>
                                    </a:highlight>
                                    <a:latin typeface="Cambria Math" panose="02040503050406030204" pitchFamily="18" charset="0"/>
                                  </a:rPr>
                                  <m:t>TN</m:t>
                                </m:r>
                                <m:r>
                                  <a:rPr lang="en-US" sz="1100" b="0" i="0" smtClean="0">
                                    <a:latin typeface="Cambria Math" panose="02040503050406030204" pitchFamily="18" charset="0"/>
                                  </a:rPr>
                                  <m:t>+</m:t>
                                </m:r>
                                <m:r>
                                  <m:rPr>
                                    <m:sty m:val="p"/>
                                  </m:rPr>
                                  <a:rPr lang="en-US" sz="1100" b="0" i="0" smtClean="0">
                                    <a:highlight>
                                      <a:srgbClr val="9EFF29"/>
                                    </a:highlight>
                                    <a:latin typeface="Cambria Math" panose="02040503050406030204" pitchFamily="18" charset="0"/>
                                  </a:rPr>
                                  <m:t>FP</m:t>
                                </m:r>
                                <m:r>
                                  <a:rPr lang="en-US" sz="1100" b="0" i="0" smtClean="0">
                                    <a:latin typeface="Cambria Math" panose="02040503050406030204" pitchFamily="18" charset="0"/>
                                  </a:rPr>
                                  <m:t>+</m:t>
                                </m:r>
                                <m:r>
                                  <m:rPr>
                                    <m:sty m:val="p"/>
                                  </m:rPr>
                                  <a:rPr lang="en-US" sz="1100" b="0" i="0" smtClean="0">
                                    <a:highlight>
                                      <a:srgbClr val="FF856D"/>
                                    </a:highlight>
                                    <a:latin typeface="Cambria Math" panose="02040503050406030204" pitchFamily="18" charset="0"/>
                                  </a:rPr>
                                  <m:t>FN</m:t>
                                </m:r>
                              </m:den>
                            </m:f>
                          </m:oMath>
                        </m:oMathPara>
                      </a14:m>
                      <a:endParaRPr lang="en-US" sz="1100" dirty="0"/>
                    </a:p>
                  </p:txBody>
                </p:sp>
              </mc:Choice>
              <mc:Fallback xmlns="">
                <p:sp>
                  <p:nvSpPr>
                    <p:cNvPr id="15" name="TextBox 14">
                      <a:extLst>
                        <a:ext uri="{FF2B5EF4-FFF2-40B4-BE49-F238E27FC236}">
                          <a16:creationId xmlns:a16="http://schemas.microsoft.com/office/drawing/2014/main" id="{6B293648-4F3A-3210-E31A-FB2F5620D02B}"/>
                        </a:ext>
                      </a:extLst>
                    </p:cNvPr>
                    <p:cNvSpPr txBox="1">
                      <a:spLocks noRot="1" noChangeAspect="1" noMove="1" noResize="1" noEditPoints="1" noAdjustHandles="1" noChangeArrowheads="1" noChangeShapeType="1" noTextEdit="1"/>
                    </p:cNvSpPr>
                    <p:nvPr/>
                  </p:nvSpPr>
                  <p:spPr>
                    <a:xfrm>
                      <a:off x="171135" y="4593485"/>
                      <a:ext cx="1877122" cy="319703"/>
                    </a:xfrm>
                    <a:prstGeom prst="rect">
                      <a:avLst/>
                    </a:prstGeom>
                    <a:blipFill>
                      <a:blip r:embed="rId16"/>
                      <a:stretch>
                        <a:fillRect b="-13462"/>
                      </a:stretch>
                    </a:blipFill>
                  </p:spPr>
                  <p:txBody>
                    <a:bodyPr/>
                    <a:lstStyle/>
                    <a:p>
                      <a:r>
                        <a:rPr lang="en-US">
                          <a:noFill/>
                        </a:rPr>
                        <a:t> </a:t>
                      </a:r>
                    </a:p>
                  </p:txBody>
                </p:sp>
              </mc:Fallback>
            </mc:AlternateContent>
          </p:grpSp>
        </p:grpSp>
        <p:sp>
          <p:nvSpPr>
            <p:cNvPr id="54" name="Rectangle 53">
              <a:extLst>
                <a:ext uri="{FF2B5EF4-FFF2-40B4-BE49-F238E27FC236}">
                  <a16:creationId xmlns:a16="http://schemas.microsoft.com/office/drawing/2014/main" id="{8D03292A-FDE8-BA04-9017-55CE79A1F317}"/>
                </a:ext>
              </a:extLst>
            </p:cNvPr>
            <p:cNvSpPr/>
            <p:nvPr/>
          </p:nvSpPr>
          <p:spPr>
            <a:xfrm>
              <a:off x="2140" y="3880698"/>
              <a:ext cx="2205270" cy="21351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F1 score</a:t>
              </a:r>
            </a:p>
          </p:txBody>
        </p:sp>
      </p:grpSp>
      <p:sp>
        <p:nvSpPr>
          <p:cNvPr id="9" name="Slide Number Placeholder 8">
            <a:extLst>
              <a:ext uri="{FF2B5EF4-FFF2-40B4-BE49-F238E27FC236}">
                <a16:creationId xmlns:a16="http://schemas.microsoft.com/office/drawing/2014/main" id="{CCE86673-0DD5-5B8C-B905-67CB500FF42B}"/>
              </a:ext>
            </a:extLst>
          </p:cNvPr>
          <p:cNvSpPr>
            <a:spLocks noGrp="1"/>
          </p:cNvSpPr>
          <p:nvPr>
            <p:ph type="sldNum" sz="quarter" idx="12"/>
          </p:nvPr>
        </p:nvSpPr>
        <p:spPr/>
        <p:txBody>
          <a:bodyPr/>
          <a:lstStyle/>
          <a:p>
            <a:fld id="{B82CCC60-E8CD-4174-8B1A-7DF615B22EEF}" type="slidenum">
              <a:rPr lang="en-US" smtClean="0"/>
              <a:pPr/>
              <a:t>31</a:t>
            </a:fld>
            <a:endParaRPr lang="en-US"/>
          </a:p>
        </p:txBody>
      </p:sp>
    </p:spTree>
    <p:extLst>
      <p:ext uri="{BB962C8B-B14F-4D97-AF65-F5344CB8AC3E}">
        <p14:creationId xmlns:p14="http://schemas.microsoft.com/office/powerpoint/2010/main" val="330021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arn(inVertical)">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arn(inVertical)">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938C-9E92-7973-C996-F0EB80278E53}"/>
              </a:ext>
            </a:extLst>
          </p:cNvPr>
          <p:cNvSpPr>
            <a:spLocks noGrp="1"/>
          </p:cNvSpPr>
          <p:nvPr>
            <p:ph type="title"/>
          </p:nvPr>
        </p:nvSpPr>
        <p:spPr/>
        <p:txBody>
          <a:bodyPr/>
          <a:lstStyle/>
          <a:p>
            <a:r>
              <a:rPr lang="en-US" dirty="0"/>
              <a:t>4.4 Model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807F54-AFC7-4381-C2FE-0BC4FE49FD3B}"/>
                  </a:ext>
                </a:extLst>
              </p:cNvPr>
              <p:cNvSpPr>
                <a:spLocks noGrp="1"/>
              </p:cNvSpPr>
              <p:nvPr>
                <p:ph idx="1"/>
              </p:nvPr>
            </p:nvSpPr>
            <p:spPr>
              <a:xfrm>
                <a:off x="2389238" y="1268360"/>
                <a:ext cx="6304935" cy="3875140"/>
              </a:xfrm>
            </p:spPr>
            <p:txBody>
              <a:bodyPr>
                <a:normAutofit fontScale="92500" lnSpcReduction="20000"/>
              </a:bodyPr>
              <a:lstStyle/>
              <a:p>
                <a:r>
                  <a:rPr lang="en-US" sz="1800" dirty="0"/>
                  <a:t>Evaluation metrics: </a:t>
                </a:r>
              </a:p>
              <a:p>
                <a:pPr lvl="1"/>
                <a:r>
                  <a:rPr lang="en-US" sz="1800" dirty="0"/>
                  <a:t>Regression: </a:t>
                </a:r>
              </a:p>
              <a:p>
                <a:pPr lvl="2"/>
                <a:r>
                  <a:rPr lang="en-US" sz="1400" dirty="0"/>
                  <a:t>Pearson R, Coefficient of determination</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 </m:t>
                        </m:r>
                        <m:r>
                          <a:rPr lang="en-US" sz="1400" b="0" i="1" smtClean="0">
                            <a:latin typeface="Cambria Math" panose="02040503050406030204" pitchFamily="18" charset="0"/>
                          </a:rPr>
                          <m:t>𝑅</m:t>
                        </m:r>
                      </m:e>
                      <m:sup>
                        <m:r>
                          <a:rPr lang="en-US" sz="1400" b="0" i="1" smtClean="0">
                            <a:latin typeface="Cambria Math" panose="02040503050406030204" pitchFamily="18" charset="0"/>
                          </a:rPr>
                          <m:t>2</m:t>
                        </m:r>
                      </m:sup>
                    </m:sSup>
                  </m:oMath>
                </a14:m>
                <a:r>
                  <a:rPr lang="en-US" sz="1400" dirty="0"/>
                  <a:t>, </a:t>
                </a:r>
              </a:p>
              <a:p>
                <a:pPr lvl="1"/>
                <a:r>
                  <a:rPr lang="en-US" sz="1800" dirty="0"/>
                  <a:t>Classification: </a:t>
                </a:r>
              </a:p>
              <a:p>
                <a:pPr lvl="2"/>
                <a:r>
                  <a:rPr lang="en-US" sz="1400" dirty="0"/>
                  <a:t>accuracy, precision, recall, F1 score, confusion matrix, and AUC. Which is the optimal one? Depends on specific user-cases. </a:t>
                </a:r>
              </a:p>
              <a:p>
                <a:pPr lvl="1"/>
                <a:r>
                  <a:rPr lang="en-US" sz="1800" dirty="0"/>
                  <a:t>General notes: </a:t>
                </a:r>
              </a:p>
              <a:p>
                <a:pPr lvl="2"/>
                <a:r>
                  <a:rPr lang="en-US" sz="1400" dirty="0"/>
                  <a:t>Precision: more confident of your true positives (e.g., spam emails)</a:t>
                </a:r>
              </a:p>
              <a:p>
                <a:pPr lvl="2"/>
                <a:r>
                  <a:rPr lang="en-US" sz="1400" dirty="0"/>
                  <a:t>Recall: false positives cost less than false negatives (aka false negatives are intolerable) (e.g., gas leakage)</a:t>
                </a:r>
              </a:p>
              <a:p>
                <a:pPr lvl="2"/>
                <a:r>
                  <a:rPr lang="en-US" sz="1400" dirty="0"/>
                  <a:t>F1 score: false positives and false negatives </a:t>
                </a:r>
                <a:r>
                  <a:rPr lang="en-US" sz="1400" b="1" dirty="0"/>
                  <a:t>not balance</a:t>
                </a:r>
              </a:p>
              <a:p>
                <a:pPr lvl="2"/>
                <a:r>
                  <a:rPr lang="en-US" sz="1400" dirty="0"/>
                  <a:t>Accuracy: false positives and false negative </a:t>
                </a:r>
                <a:r>
                  <a:rPr lang="en-US" sz="1400" b="1" dirty="0"/>
                  <a:t>balances </a:t>
                </a:r>
                <a:r>
                  <a:rPr lang="en-US" sz="1400" dirty="0"/>
                  <a:t>and they have </a:t>
                </a:r>
                <a:r>
                  <a:rPr lang="en-US" sz="1400" b="1" dirty="0"/>
                  <a:t>similar costs</a:t>
                </a:r>
              </a:p>
              <a:p>
                <a:pPr lvl="2"/>
                <a:r>
                  <a:rPr lang="en-US" sz="1400" dirty="0"/>
                  <a:t>AUC: Model’s overall performance, not point performance at a certain threshold</a:t>
                </a:r>
              </a:p>
              <a:p>
                <a:r>
                  <a:rPr lang="en-US" sz="1800" dirty="0"/>
                  <a:t>Evaluate the model on the validation dataset to optimize hyperparameters, stop earlier, measure model’s performance and select optimal models. </a:t>
                </a:r>
              </a:p>
            </p:txBody>
          </p:sp>
        </mc:Choice>
        <mc:Fallback xmlns="">
          <p:sp>
            <p:nvSpPr>
              <p:cNvPr id="3" name="Content Placeholder 2">
                <a:extLst>
                  <a:ext uri="{FF2B5EF4-FFF2-40B4-BE49-F238E27FC236}">
                    <a16:creationId xmlns:a16="http://schemas.microsoft.com/office/drawing/2014/main" id="{3D807F54-AFC7-4381-C2FE-0BC4FE49FD3B}"/>
                  </a:ext>
                </a:extLst>
              </p:cNvPr>
              <p:cNvSpPr>
                <a:spLocks noGrp="1" noRot="1" noChangeAspect="1" noMove="1" noResize="1" noEditPoints="1" noAdjustHandles="1" noChangeArrowheads="1" noChangeShapeType="1" noTextEdit="1"/>
              </p:cNvSpPr>
              <p:nvPr>
                <p:ph idx="1"/>
              </p:nvPr>
            </p:nvSpPr>
            <p:spPr>
              <a:xfrm>
                <a:off x="2389238" y="1268360"/>
                <a:ext cx="6304935" cy="3875140"/>
              </a:xfrm>
              <a:blipFill>
                <a:blip r:embed="rId2"/>
                <a:stretch>
                  <a:fillRect l="-484" t="-1572" r="-774"/>
                </a:stretch>
              </a:blipFill>
            </p:spPr>
            <p:txBody>
              <a:bodyPr/>
              <a:lstStyle/>
              <a:p>
                <a:r>
                  <a:rPr lang="en-US">
                    <a:noFill/>
                  </a:rPr>
                  <a:t> </a:t>
                </a:r>
              </a:p>
            </p:txBody>
          </p:sp>
        </mc:Fallback>
      </mc:AlternateContent>
      <p:pic>
        <p:nvPicPr>
          <p:cNvPr id="4" name="Picture 3" descr="Shape&#10;&#10;Description automatically generated with medium confidence">
            <a:extLst>
              <a:ext uri="{FF2B5EF4-FFF2-40B4-BE49-F238E27FC236}">
                <a16:creationId xmlns:a16="http://schemas.microsoft.com/office/drawing/2014/main" id="{78E84DB0-8B39-B714-4359-4E936A6217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BC0955C6-8248-055E-3770-0C4E1F47C94A}"/>
              </a:ext>
            </a:extLst>
          </p:cNvPr>
          <p:cNvSpPr>
            <a:spLocks noGrp="1"/>
          </p:cNvSpPr>
          <p:nvPr>
            <p:ph type="sldNum" sz="quarter" idx="12"/>
          </p:nvPr>
        </p:nvSpPr>
        <p:spPr/>
        <p:txBody>
          <a:bodyPr/>
          <a:lstStyle/>
          <a:p>
            <a:fld id="{B82CCC60-E8CD-4174-8B1A-7DF615B22EEF}" type="slidenum">
              <a:rPr lang="en-US" smtClean="0"/>
              <a:pPr/>
              <a:t>32</a:t>
            </a:fld>
            <a:endParaRPr lang="en-US"/>
          </a:p>
        </p:txBody>
      </p:sp>
    </p:spTree>
    <p:extLst>
      <p:ext uri="{BB962C8B-B14F-4D97-AF65-F5344CB8AC3E}">
        <p14:creationId xmlns:p14="http://schemas.microsoft.com/office/powerpoint/2010/main" val="18570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 calcmode="lin" valueType="num">
                                      <p:cBhvr additive="base">
                                        <p:cTn id="2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9BF8-9557-223E-7F52-41D6EC60381A}"/>
              </a:ext>
            </a:extLst>
          </p:cNvPr>
          <p:cNvSpPr>
            <a:spLocks noGrp="1"/>
          </p:cNvSpPr>
          <p:nvPr>
            <p:ph type="title"/>
          </p:nvPr>
        </p:nvSpPr>
        <p:spPr/>
        <p:txBody>
          <a:bodyPr/>
          <a:lstStyle/>
          <a:p>
            <a:r>
              <a:rPr lang="en-US" dirty="0"/>
              <a:t>5</a:t>
            </a:r>
            <a:r>
              <a:rPr lang="en-US" sz="3600" dirty="0"/>
              <a:t>. Hands-on: Image classification</a:t>
            </a:r>
            <a:endParaRPr lang="en-US" dirty="0"/>
          </a:p>
        </p:txBody>
      </p:sp>
      <p:sp>
        <p:nvSpPr>
          <p:cNvPr id="3" name="Content Placeholder 2">
            <a:extLst>
              <a:ext uri="{FF2B5EF4-FFF2-40B4-BE49-F238E27FC236}">
                <a16:creationId xmlns:a16="http://schemas.microsoft.com/office/drawing/2014/main" id="{314EF264-74D6-A097-42C7-9F157173C42F}"/>
              </a:ext>
            </a:extLst>
          </p:cNvPr>
          <p:cNvSpPr>
            <a:spLocks noGrp="1"/>
          </p:cNvSpPr>
          <p:nvPr>
            <p:ph idx="1"/>
          </p:nvPr>
        </p:nvSpPr>
        <p:spPr/>
        <p:txBody>
          <a:bodyPr>
            <a:normAutofit/>
          </a:bodyPr>
          <a:lstStyle/>
          <a:p>
            <a:r>
              <a:rPr lang="en-US" sz="1400" dirty="0"/>
              <a:t>Task: Transfer pre-trained model </a:t>
            </a:r>
            <a:r>
              <a:rPr lang="en-US" sz="1400" dirty="0" err="1"/>
              <a:t>MobileNet</a:t>
            </a:r>
            <a:r>
              <a:rPr lang="en-US" sz="1400" dirty="0"/>
              <a:t> V2 on the classification of images of dogs and cats.</a:t>
            </a:r>
          </a:p>
          <a:p>
            <a:pPr lvl="1"/>
            <a:r>
              <a:rPr lang="en-US" sz="1400" dirty="0"/>
              <a:t>1. Load and examine pre-trained MobileNetV2</a:t>
            </a:r>
          </a:p>
          <a:p>
            <a:pPr lvl="1"/>
            <a:r>
              <a:rPr lang="en-US" sz="1400" dirty="0"/>
              <a:t>2. Add additional layers to form a new model</a:t>
            </a:r>
          </a:p>
          <a:p>
            <a:pPr lvl="1"/>
            <a:r>
              <a:rPr lang="en-US" sz="1400" dirty="0"/>
              <a:t>3. Load and examine datasets</a:t>
            </a:r>
          </a:p>
          <a:p>
            <a:pPr lvl="1"/>
            <a:r>
              <a:rPr lang="en-US" sz="1400" dirty="0"/>
              <a:t>4. Train the new model</a:t>
            </a:r>
          </a:p>
          <a:p>
            <a:pPr lvl="1"/>
            <a:r>
              <a:rPr lang="en-US" sz="1400" dirty="0"/>
              <a:t>5. Fine-tune the new model</a:t>
            </a:r>
          </a:p>
          <a:p>
            <a:pPr lvl="1"/>
            <a:r>
              <a:rPr lang="en-US" sz="1400" dirty="0">
                <a:hlinkClick r:id="rId2"/>
              </a:rPr>
              <a:t>https://colab.research.google.com/drive/1p7lmhIh1AUKJx-aZnbdsBoqmpS3p0DrS</a:t>
            </a:r>
            <a:r>
              <a:rPr lang="en-US" sz="1400" dirty="0"/>
              <a:t> </a:t>
            </a:r>
          </a:p>
        </p:txBody>
      </p:sp>
      <p:sp>
        <p:nvSpPr>
          <p:cNvPr id="5" name="TextBox 4">
            <a:extLst>
              <a:ext uri="{FF2B5EF4-FFF2-40B4-BE49-F238E27FC236}">
                <a16:creationId xmlns:a16="http://schemas.microsoft.com/office/drawing/2014/main" id="{57E2751E-683A-779D-07AE-CBC00457E07A}"/>
              </a:ext>
            </a:extLst>
          </p:cNvPr>
          <p:cNvSpPr txBox="1"/>
          <p:nvPr/>
        </p:nvSpPr>
        <p:spPr>
          <a:xfrm>
            <a:off x="3022657" y="3573840"/>
            <a:ext cx="4587764" cy="1569660"/>
          </a:xfrm>
          <a:prstGeom prst="rect">
            <a:avLst/>
          </a:prstGeom>
          <a:noFill/>
        </p:spPr>
        <p:txBody>
          <a:bodyPr wrap="square">
            <a:spAutoFit/>
          </a:bodyPr>
          <a:lstStyle/>
          <a:p>
            <a:pPr algn="l"/>
            <a:r>
              <a:rPr lang="en-US" sz="1600" b="0" i="0" dirty="0">
                <a:solidFill>
                  <a:srgbClr val="212121"/>
                </a:solidFill>
                <a:effectLst/>
              </a:rPr>
              <a:t>What is Colab? </a:t>
            </a:r>
            <a:r>
              <a:rPr lang="en-US" sz="1600" b="0" i="0" dirty="0">
                <a:solidFill>
                  <a:srgbClr val="212121"/>
                </a:solidFill>
                <a:effectLst/>
                <a:hlinkClick r:id="rId3"/>
              </a:rPr>
              <a:t>https://colab.research.google.com/</a:t>
            </a:r>
            <a:r>
              <a:rPr lang="en-US" sz="1600" b="0" i="0" dirty="0">
                <a:solidFill>
                  <a:srgbClr val="212121"/>
                </a:solidFill>
                <a:effectLst/>
              </a:rPr>
              <a:t> </a:t>
            </a:r>
          </a:p>
          <a:p>
            <a:pPr algn="l"/>
            <a:r>
              <a:rPr lang="en-US" sz="1600" b="0" i="0" dirty="0">
                <a:solidFill>
                  <a:srgbClr val="212121"/>
                </a:solidFill>
                <a:effectLst/>
              </a:rPr>
              <a:t>Colab, or ‘Colaboratory’, allows you to write and execute Python in your browser, with</a:t>
            </a:r>
          </a:p>
          <a:p>
            <a:pPr algn="l">
              <a:buFont typeface="Arial" panose="020B0604020202020204" pitchFamily="34" charset="0"/>
              <a:buChar char="•"/>
            </a:pPr>
            <a:r>
              <a:rPr lang="en-US" sz="1600" b="0" i="0" dirty="0">
                <a:solidFill>
                  <a:srgbClr val="212121"/>
                </a:solidFill>
                <a:effectLst/>
              </a:rPr>
              <a:t>Zero configuration required</a:t>
            </a:r>
          </a:p>
          <a:p>
            <a:pPr algn="l">
              <a:buFont typeface="Arial" panose="020B0604020202020204" pitchFamily="34" charset="0"/>
              <a:buChar char="•"/>
            </a:pPr>
            <a:r>
              <a:rPr lang="en-US" sz="1600" b="0" i="0" dirty="0">
                <a:solidFill>
                  <a:srgbClr val="212121"/>
                </a:solidFill>
                <a:effectLst/>
              </a:rPr>
              <a:t>Access to GPUs free of charge</a:t>
            </a:r>
          </a:p>
          <a:p>
            <a:pPr algn="l">
              <a:buFont typeface="Arial" panose="020B0604020202020204" pitchFamily="34" charset="0"/>
              <a:buChar char="•"/>
            </a:pPr>
            <a:r>
              <a:rPr lang="en-US" sz="1600" b="0" i="0" dirty="0">
                <a:solidFill>
                  <a:srgbClr val="212121"/>
                </a:solidFill>
                <a:effectLst/>
              </a:rPr>
              <a:t>Easy sharing</a:t>
            </a:r>
          </a:p>
        </p:txBody>
      </p:sp>
      <p:pic>
        <p:nvPicPr>
          <p:cNvPr id="7" name="Picture 6">
            <a:extLst>
              <a:ext uri="{FF2B5EF4-FFF2-40B4-BE49-F238E27FC236}">
                <a16:creationId xmlns:a16="http://schemas.microsoft.com/office/drawing/2014/main" id="{57BAD8D1-1EA4-DB01-3651-92AB410A7237}"/>
              </a:ext>
            </a:extLst>
          </p:cNvPr>
          <p:cNvPicPr>
            <a:picLocks noChangeAspect="1"/>
          </p:cNvPicPr>
          <p:nvPr/>
        </p:nvPicPr>
        <p:blipFill>
          <a:blip r:embed="rId4"/>
          <a:stretch>
            <a:fillRect/>
          </a:stretch>
        </p:blipFill>
        <p:spPr>
          <a:xfrm>
            <a:off x="2527314" y="3573840"/>
            <a:ext cx="495343" cy="342930"/>
          </a:xfrm>
          <a:prstGeom prst="rect">
            <a:avLst/>
          </a:prstGeom>
        </p:spPr>
      </p:pic>
      <p:pic>
        <p:nvPicPr>
          <p:cNvPr id="8" name="Graphic 7" descr="Dance with solid fill">
            <a:extLst>
              <a:ext uri="{FF2B5EF4-FFF2-40B4-BE49-F238E27FC236}">
                <a16:creationId xmlns:a16="http://schemas.microsoft.com/office/drawing/2014/main" id="{835E1E4B-F153-3E87-2ED6-31B939E59A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8495" y="3775046"/>
            <a:ext cx="1014493" cy="101449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813018FB-AFA4-284C-FC3E-8DEBDB9883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6" name="Slide Number Placeholder 5">
            <a:extLst>
              <a:ext uri="{FF2B5EF4-FFF2-40B4-BE49-F238E27FC236}">
                <a16:creationId xmlns:a16="http://schemas.microsoft.com/office/drawing/2014/main" id="{DD5F7F88-99CA-BFE9-64FF-AE2F595D6ABB}"/>
              </a:ext>
            </a:extLst>
          </p:cNvPr>
          <p:cNvSpPr>
            <a:spLocks noGrp="1"/>
          </p:cNvSpPr>
          <p:nvPr>
            <p:ph type="sldNum" sz="quarter" idx="12"/>
          </p:nvPr>
        </p:nvSpPr>
        <p:spPr/>
        <p:txBody>
          <a:bodyPr/>
          <a:lstStyle/>
          <a:p>
            <a:fld id="{B82CCC60-E8CD-4174-8B1A-7DF615B22EEF}" type="slidenum">
              <a:rPr lang="en-US" smtClean="0"/>
              <a:pPr/>
              <a:t>33</a:t>
            </a:fld>
            <a:endParaRPr lang="en-US"/>
          </a:p>
        </p:txBody>
      </p:sp>
    </p:spTree>
    <p:extLst>
      <p:ext uri="{BB962C8B-B14F-4D97-AF65-F5344CB8AC3E}">
        <p14:creationId xmlns:p14="http://schemas.microsoft.com/office/powerpoint/2010/main" val="1348426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328C-2477-D8DB-442D-E9268C00372D}"/>
              </a:ext>
            </a:extLst>
          </p:cNvPr>
          <p:cNvSpPr>
            <a:spLocks noGrp="1"/>
          </p:cNvSpPr>
          <p:nvPr>
            <p:ph type="title"/>
          </p:nvPr>
        </p:nvSpPr>
        <p:spPr/>
        <p:txBody>
          <a:bodyPr>
            <a:normAutofit/>
          </a:bodyPr>
          <a:lstStyle/>
          <a:p>
            <a:r>
              <a:rPr lang="en-US" dirty="0"/>
              <a:t>Acknowledgment</a:t>
            </a:r>
            <a:r>
              <a:rPr lang="en-US" dirty="0">
                <a:solidFill>
                  <a:srgbClr val="FFFFFF"/>
                </a:solidFill>
              </a:rPr>
              <a:t> </a:t>
            </a:r>
            <a:endParaRPr lang="en-US" dirty="0"/>
          </a:p>
        </p:txBody>
      </p:sp>
      <p:pic>
        <p:nvPicPr>
          <p:cNvPr id="6" name="Picture 5" descr="Screen Shot 2019-10-10 at 11.14.13 AM.png">
            <a:extLst>
              <a:ext uri="{FF2B5EF4-FFF2-40B4-BE49-F238E27FC236}">
                <a16:creationId xmlns:a16="http://schemas.microsoft.com/office/drawing/2014/main" id="{6EF97A64-E8F2-0EEF-8636-7CF76D139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06" y="4252562"/>
            <a:ext cx="1890142" cy="737760"/>
          </a:xfrm>
          <a:prstGeom prst="rect">
            <a:avLst/>
          </a:prstGeom>
        </p:spPr>
      </p:pic>
      <p:sp>
        <p:nvSpPr>
          <p:cNvPr id="8" name="TextBox 7">
            <a:extLst>
              <a:ext uri="{FF2B5EF4-FFF2-40B4-BE49-F238E27FC236}">
                <a16:creationId xmlns:a16="http://schemas.microsoft.com/office/drawing/2014/main" id="{3A3D3497-806F-4572-104E-E6AE7ED5C784}"/>
              </a:ext>
            </a:extLst>
          </p:cNvPr>
          <p:cNvSpPr txBox="1"/>
          <p:nvPr/>
        </p:nvSpPr>
        <p:spPr>
          <a:xfrm>
            <a:off x="4282248" y="4467553"/>
            <a:ext cx="4204831" cy="307777"/>
          </a:xfrm>
          <a:prstGeom prst="rect">
            <a:avLst/>
          </a:prstGeom>
          <a:noFill/>
        </p:spPr>
        <p:txBody>
          <a:bodyPr wrap="square">
            <a:spAutoFit/>
          </a:bodyPr>
          <a:lstStyle/>
          <a:p>
            <a:r>
              <a:rPr lang="en-US" sz="1400" dirty="0"/>
              <a:t>https://sites.google.com/site/quanlongresearch/?pli=1</a:t>
            </a:r>
          </a:p>
        </p:txBody>
      </p:sp>
      <p:pic>
        <p:nvPicPr>
          <p:cNvPr id="9" name="Picture 8" descr="Shape&#10;&#10;Description automatically generated with medium confidence">
            <a:extLst>
              <a:ext uri="{FF2B5EF4-FFF2-40B4-BE49-F238E27FC236}">
                <a16:creationId xmlns:a16="http://schemas.microsoft.com/office/drawing/2014/main" id="{AF8A1178-C137-FC77-EE83-93B0DE727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3" name="Slide Number Placeholder 2">
            <a:extLst>
              <a:ext uri="{FF2B5EF4-FFF2-40B4-BE49-F238E27FC236}">
                <a16:creationId xmlns:a16="http://schemas.microsoft.com/office/drawing/2014/main" id="{2E5B8C93-7A62-83D9-6636-4E7601339EB2}"/>
              </a:ext>
            </a:extLst>
          </p:cNvPr>
          <p:cNvSpPr>
            <a:spLocks noGrp="1"/>
          </p:cNvSpPr>
          <p:nvPr>
            <p:ph type="sldNum" sz="quarter" idx="12"/>
          </p:nvPr>
        </p:nvSpPr>
        <p:spPr/>
        <p:txBody>
          <a:bodyPr/>
          <a:lstStyle/>
          <a:p>
            <a:fld id="{B82CCC60-E8CD-4174-8B1A-7DF615B22EEF}" type="slidenum">
              <a:rPr lang="en-US" smtClean="0"/>
              <a:pPr/>
              <a:t>34</a:t>
            </a:fld>
            <a:endParaRPr lang="en-US"/>
          </a:p>
        </p:txBody>
      </p:sp>
      <p:grpSp>
        <p:nvGrpSpPr>
          <p:cNvPr id="10" name="Group 9">
            <a:extLst>
              <a:ext uri="{FF2B5EF4-FFF2-40B4-BE49-F238E27FC236}">
                <a16:creationId xmlns:a16="http://schemas.microsoft.com/office/drawing/2014/main" id="{F106AC3B-A2D8-A90E-C3C8-D7DF5B6D9035}"/>
              </a:ext>
            </a:extLst>
          </p:cNvPr>
          <p:cNvGrpSpPr/>
          <p:nvPr/>
        </p:nvGrpSpPr>
        <p:grpSpPr>
          <a:xfrm>
            <a:off x="2474340" y="1220802"/>
            <a:ext cx="6212460" cy="2727853"/>
            <a:chOff x="2125929" y="1131886"/>
            <a:chExt cx="6977625" cy="3187700"/>
          </a:xfrm>
        </p:grpSpPr>
        <p:pic>
          <p:nvPicPr>
            <p:cNvPr id="4" name="Picture 3" descr="A group of people posing for a photo&#10;&#10;Description automatically generated">
              <a:extLst>
                <a:ext uri="{FF2B5EF4-FFF2-40B4-BE49-F238E27FC236}">
                  <a16:creationId xmlns:a16="http://schemas.microsoft.com/office/drawing/2014/main" id="{F6501DBD-99F6-5118-4F5A-89B6BD6899EB}"/>
                </a:ext>
              </a:extLst>
            </p:cNvPr>
            <p:cNvPicPr>
              <a:picLocks noChangeAspect="1"/>
            </p:cNvPicPr>
            <p:nvPr/>
          </p:nvPicPr>
          <p:blipFill rotWithShape="1">
            <a:blip r:embed="rId4"/>
            <a:srcRect l="5075"/>
            <a:stretch/>
          </p:blipFill>
          <p:spPr>
            <a:xfrm>
              <a:off x="4853287" y="2349981"/>
              <a:ext cx="4250267" cy="1969605"/>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1C0154A4-45DE-3497-083F-884154E480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929" y="1131886"/>
              <a:ext cx="4250267" cy="3187700"/>
            </a:xfrm>
            <a:prstGeom prst="rect">
              <a:avLst/>
            </a:prstGeom>
          </p:spPr>
        </p:pic>
      </p:grpSp>
    </p:spTree>
    <p:extLst>
      <p:ext uri="{BB962C8B-B14F-4D97-AF65-F5344CB8AC3E}">
        <p14:creationId xmlns:p14="http://schemas.microsoft.com/office/powerpoint/2010/main" val="1127570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EA0D2E-49E1-6E7A-9EBB-B7545CD43C36}"/>
              </a:ext>
            </a:extLst>
          </p:cNvPr>
          <p:cNvSpPr/>
          <p:nvPr/>
        </p:nvSpPr>
        <p:spPr>
          <a:xfrm>
            <a:off x="2988588" y="2110085"/>
            <a:ext cx="3166828"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Graphic 4" descr="Questions outline">
            <a:extLst>
              <a:ext uri="{FF2B5EF4-FFF2-40B4-BE49-F238E27FC236}">
                <a16:creationId xmlns:a16="http://schemas.microsoft.com/office/drawing/2014/main" id="{7E8953CC-443C-48FC-9E74-D9B6C5D591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67849" y="3194947"/>
            <a:ext cx="1008302" cy="1008302"/>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BBEF3903-7920-1B0B-449B-61CE7EECAA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B28D83F4-C57D-731B-8F5C-BA6F97B9CD84}"/>
              </a:ext>
            </a:extLst>
          </p:cNvPr>
          <p:cNvSpPr>
            <a:spLocks noGrp="1"/>
          </p:cNvSpPr>
          <p:nvPr>
            <p:ph type="sldNum" sz="quarter" idx="12"/>
          </p:nvPr>
        </p:nvSpPr>
        <p:spPr/>
        <p:txBody>
          <a:bodyPr/>
          <a:lstStyle/>
          <a:p>
            <a:fld id="{B82CCC60-E8CD-4174-8B1A-7DF615B22EEF}" type="slidenum">
              <a:rPr lang="en-US" smtClean="0"/>
              <a:pPr/>
              <a:t>35</a:t>
            </a:fld>
            <a:endParaRPr lang="en-US"/>
          </a:p>
        </p:txBody>
      </p:sp>
    </p:spTree>
    <p:extLst>
      <p:ext uri="{BB962C8B-B14F-4D97-AF65-F5344CB8AC3E}">
        <p14:creationId xmlns:p14="http://schemas.microsoft.com/office/powerpoint/2010/main" val="10910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96AB4-1E1F-C3CC-501F-D31B618A654D}"/>
              </a:ext>
            </a:extLst>
          </p:cNvPr>
          <p:cNvSpPr>
            <a:spLocks noGrp="1"/>
          </p:cNvSpPr>
          <p:nvPr>
            <p:ph type="title"/>
          </p:nvPr>
        </p:nvSpPr>
        <p:spPr/>
        <p:txBody>
          <a:bodyPr>
            <a:normAutofit fontScale="90000"/>
          </a:bodyPr>
          <a:lstStyle/>
          <a:p>
            <a:r>
              <a:rPr lang="en-US" sz="3600" dirty="0"/>
              <a:t>2. Rationality for transfer learning</a:t>
            </a:r>
            <a:endParaRPr lang="en-US" dirty="0"/>
          </a:p>
        </p:txBody>
      </p:sp>
      <p:sp>
        <p:nvSpPr>
          <p:cNvPr id="3" name="Content Placeholder 2">
            <a:extLst>
              <a:ext uri="{FF2B5EF4-FFF2-40B4-BE49-F238E27FC236}">
                <a16:creationId xmlns:a16="http://schemas.microsoft.com/office/drawing/2014/main" id="{4CB0B0CB-7B72-3497-945A-B7E262E7DB20}"/>
              </a:ext>
            </a:extLst>
          </p:cNvPr>
          <p:cNvSpPr>
            <a:spLocks noGrp="1"/>
          </p:cNvSpPr>
          <p:nvPr>
            <p:ph idx="1"/>
          </p:nvPr>
        </p:nvSpPr>
        <p:spPr>
          <a:xfrm>
            <a:off x="2157355" y="1146177"/>
            <a:ext cx="6518533" cy="3997323"/>
          </a:xfrm>
        </p:spPr>
        <p:txBody>
          <a:bodyPr>
            <a:normAutofit/>
          </a:bodyPr>
          <a:lstStyle/>
          <a:p>
            <a:pPr marL="0" indent="0">
              <a:buNone/>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0" indent="0">
              <a:buNone/>
            </a:pPr>
            <a:endParaRPr lang="en-US" sz="1400" dirty="0"/>
          </a:p>
          <a:p>
            <a:pPr marL="0" indent="0">
              <a:buNone/>
            </a:pPr>
            <a:endParaRPr lang="en-US" sz="1400" dirty="0"/>
          </a:p>
          <a:p>
            <a:pPr marL="0" indent="0">
              <a:buNone/>
            </a:pPr>
            <a:endParaRPr lang="en-US" sz="1400" dirty="0"/>
          </a:p>
          <a:p>
            <a:pPr marL="285750" indent="-285750">
              <a:buFont typeface="Arial" panose="020B0604020202020204" pitchFamily="34" charset="0"/>
              <a:buChar char="•"/>
            </a:pPr>
            <a:r>
              <a:rPr lang="en-US" sz="1400" dirty="0"/>
              <a:t>Advantages: </a:t>
            </a:r>
          </a:p>
          <a:p>
            <a:pPr marL="685800" lvl="1">
              <a:buFont typeface="Arial" panose="020B0604020202020204" pitchFamily="34" charset="0"/>
              <a:buChar char="•"/>
            </a:pPr>
            <a:r>
              <a:rPr lang="en-US" sz="1400" dirty="0"/>
              <a:t>Some pre-trained models (giants)</a:t>
            </a:r>
          </a:p>
          <a:p>
            <a:pPr marL="1200150" lvl="2" indent="-342900">
              <a:buFont typeface="+mj-lt"/>
              <a:buAutoNum type="arabicPeriod"/>
            </a:pPr>
            <a:r>
              <a:rPr lang="en-US" sz="900" dirty="0"/>
              <a:t>Are proven to be successful and valuable</a:t>
            </a:r>
          </a:p>
          <a:p>
            <a:pPr marL="1200150" lvl="2" indent="-342900">
              <a:buFont typeface="+mj-lt"/>
              <a:buAutoNum type="arabicPeriod"/>
            </a:pPr>
            <a:r>
              <a:rPr lang="en-US" sz="900" dirty="0"/>
              <a:t>Large-scale architectures</a:t>
            </a:r>
          </a:p>
          <a:p>
            <a:pPr marL="1200150" lvl="2" indent="-342900">
              <a:buFont typeface="+mj-lt"/>
              <a:buAutoNum type="arabicPeriod"/>
            </a:pPr>
            <a:r>
              <a:rPr lang="en-US" sz="900" dirty="0"/>
              <a:t>Trained on large datasets (like ImageNet)</a:t>
            </a:r>
          </a:p>
          <a:p>
            <a:pPr marL="1200150" lvl="2" indent="-342900">
              <a:buFont typeface="+mj-lt"/>
              <a:buAutoNum type="arabicPeriod"/>
            </a:pPr>
            <a:r>
              <a:rPr lang="en-US" sz="900" dirty="0"/>
              <a:t>Are refined many times</a:t>
            </a:r>
          </a:p>
          <a:p>
            <a:pPr marL="1200150" lvl="2" indent="-342900">
              <a:buFont typeface="+mj-lt"/>
              <a:buAutoNum type="arabicPeriod"/>
            </a:pPr>
            <a:r>
              <a:rPr lang="en-US" sz="900" dirty="0"/>
              <a:t>Are trained with many GPU resources</a:t>
            </a:r>
          </a:p>
          <a:p>
            <a:pPr lvl="1">
              <a:buFont typeface="Arial" panose="020B0604020202020204" pitchFamily="34" charset="0"/>
              <a:buChar char="•"/>
            </a:pPr>
            <a:r>
              <a:rPr lang="en-US" sz="1400" dirty="0"/>
              <a:t>Transfer learning (standing on the shoulders of giants)</a:t>
            </a:r>
          </a:p>
          <a:p>
            <a:pPr marL="1200150" lvl="2">
              <a:buFont typeface="+mj-lt"/>
              <a:buAutoNum type="arabicPeriod"/>
            </a:pPr>
            <a:r>
              <a:rPr lang="en-US" sz="900" dirty="0"/>
              <a:t>Transfer the success (or knowledge) from pre-trained models</a:t>
            </a:r>
          </a:p>
          <a:p>
            <a:pPr marL="1200150" lvl="2">
              <a:buFont typeface="+mj-lt"/>
              <a:buAutoNum type="arabicPeriod"/>
            </a:pPr>
            <a:r>
              <a:rPr lang="en-US" sz="900" dirty="0"/>
              <a:t>Less errors adjusting architecture</a:t>
            </a:r>
          </a:p>
          <a:p>
            <a:pPr marL="1200150" lvl="2">
              <a:buFont typeface="+mj-lt"/>
              <a:buAutoNum type="arabicPeriod"/>
            </a:pPr>
            <a:r>
              <a:rPr lang="en-US" sz="900" dirty="0"/>
              <a:t>Training is easier and faster</a:t>
            </a:r>
          </a:p>
          <a:p>
            <a:endParaRPr lang="en-US" sz="1800" dirty="0"/>
          </a:p>
          <a:p>
            <a:endParaRPr lang="en-US" sz="1800" dirty="0"/>
          </a:p>
          <a:p>
            <a:endParaRPr lang="en-US" sz="3100" dirty="0"/>
          </a:p>
          <a:p>
            <a:endParaRPr lang="en-US" sz="3100" dirty="0"/>
          </a:p>
          <a:p>
            <a:endParaRPr lang="en-US" sz="3100" dirty="0"/>
          </a:p>
          <a:p>
            <a:endParaRPr lang="en-US" sz="3100" dirty="0"/>
          </a:p>
          <a:p>
            <a:endParaRPr lang="en-US" sz="3100" dirty="0"/>
          </a:p>
          <a:p>
            <a:endParaRPr lang="en-US" sz="3100" dirty="0"/>
          </a:p>
          <a:p>
            <a:endParaRPr lang="en-US" sz="3100" dirty="0"/>
          </a:p>
          <a:p>
            <a:endParaRPr lang="en-US" sz="3100" dirty="0"/>
          </a:p>
          <a:p>
            <a:pPr marL="0" indent="0">
              <a:buNone/>
            </a:pPr>
            <a:endParaRPr lang="en-US" sz="3100" dirty="0"/>
          </a:p>
          <a:p>
            <a:endParaRPr lang="en-US" sz="3100" dirty="0"/>
          </a:p>
          <a:p>
            <a:endParaRPr lang="en-US" sz="3100" dirty="0"/>
          </a:p>
        </p:txBody>
      </p:sp>
      <p:sp>
        <p:nvSpPr>
          <p:cNvPr id="5" name="TextBox 4">
            <a:extLst>
              <a:ext uri="{FF2B5EF4-FFF2-40B4-BE49-F238E27FC236}">
                <a16:creationId xmlns:a16="http://schemas.microsoft.com/office/drawing/2014/main" id="{7B237443-0DC1-2B98-0C83-F9315C8D643F}"/>
              </a:ext>
            </a:extLst>
          </p:cNvPr>
          <p:cNvSpPr txBox="1"/>
          <p:nvPr/>
        </p:nvSpPr>
        <p:spPr>
          <a:xfrm>
            <a:off x="5923611" y="4928056"/>
            <a:ext cx="3307316" cy="215444"/>
          </a:xfrm>
          <a:prstGeom prst="rect">
            <a:avLst/>
          </a:prstGeom>
          <a:noFill/>
        </p:spPr>
        <p:txBody>
          <a:bodyPr wrap="none" rtlCol="0">
            <a:spAutoFit/>
          </a:bodyPr>
          <a:lstStyle/>
          <a:p>
            <a:r>
              <a:rPr lang="en-US" sz="800" dirty="0"/>
              <a:t>Image source: Pan &amp; Yang, IEEE Trans Knowledge &amp; Data Engineering 2009 </a:t>
            </a:r>
          </a:p>
        </p:txBody>
      </p:sp>
      <p:pic>
        <p:nvPicPr>
          <p:cNvPr id="6" name="Picture 5" descr="Diagram&#10;&#10;Description automatically generated">
            <a:extLst>
              <a:ext uri="{FF2B5EF4-FFF2-40B4-BE49-F238E27FC236}">
                <a16:creationId xmlns:a16="http://schemas.microsoft.com/office/drawing/2014/main" id="{6B571AEC-1B57-DD25-925B-A3FEDB5CAAF1}"/>
              </a:ext>
            </a:extLst>
          </p:cNvPr>
          <p:cNvPicPr>
            <a:picLocks noChangeAspect="1"/>
          </p:cNvPicPr>
          <p:nvPr/>
        </p:nvPicPr>
        <p:blipFill>
          <a:blip r:embed="rId3"/>
          <a:stretch>
            <a:fillRect/>
          </a:stretch>
        </p:blipFill>
        <p:spPr>
          <a:xfrm>
            <a:off x="3496503" y="1182669"/>
            <a:ext cx="3923303" cy="1830875"/>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59D8CFB3-C96E-6135-67F9-38520B7950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7" name="Slide Number Placeholder 6">
            <a:extLst>
              <a:ext uri="{FF2B5EF4-FFF2-40B4-BE49-F238E27FC236}">
                <a16:creationId xmlns:a16="http://schemas.microsoft.com/office/drawing/2014/main" id="{8A07DB79-E322-FCBB-A80E-15AE25111C9A}"/>
              </a:ext>
            </a:extLst>
          </p:cNvPr>
          <p:cNvSpPr>
            <a:spLocks noGrp="1"/>
          </p:cNvSpPr>
          <p:nvPr>
            <p:ph type="sldNum" sz="quarter" idx="12"/>
          </p:nvPr>
        </p:nvSpPr>
        <p:spPr/>
        <p:txBody>
          <a:bodyPr/>
          <a:lstStyle/>
          <a:p>
            <a:fld id="{B82CCC60-E8CD-4174-8B1A-7DF615B22EEF}" type="slidenum">
              <a:rPr lang="en-US" smtClean="0"/>
              <a:pPr/>
              <a:t>4</a:t>
            </a:fld>
            <a:endParaRPr lang="en-US"/>
          </a:p>
        </p:txBody>
      </p:sp>
    </p:spTree>
    <p:extLst>
      <p:ext uri="{BB962C8B-B14F-4D97-AF65-F5344CB8AC3E}">
        <p14:creationId xmlns:p14="http://schemas.microsoft.com/office/powerpoint/2010/main" val="284588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 calcmode="lin" valueType="num">
                                      <p:cBhvr additive="base">
                                        <p:cTn id="1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 calcmode="lin" valueType="num">
                                      <p:cBhvr additive="base">
                                        <p:cTn id="1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 calcmode="lin" valueType="num">
                                      <p:cBhvr additive="base">
                                        <p:cTn id="1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 calcmode="lin" valueType="num">
                                      <p:cBhvr additive="base">
                                        <p:cTn id="2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 calcmode="lin" valueType="num">
                                      <p:cBhvr additive="base">
                                        <p:cTn id="2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anim calcmode="lin" valueType="num">
                                      <p:cBhvr additive="base">
                                        <p:cTn id="3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anim calcmode="lin" valueType="num">
                                      <p:cBhvr additive="base">
                                        <p:cTn id="3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anim calcmode="lin" valueType="num">
                                      <p:cBhvr additive="base">
                                        <p:cTn id="39"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anim calcmode="lin" valueType="num">
                                      <p:cBhvr additive="base">
                                        <p:cTn id="43"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7" end="1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anim calcmode="lin" valueType="num">
                                      <p:cBhvr additive="base">
                                        <p:cTn id="47"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D5C3-BE72-2DC4-8B18-CCCA4BBC60F0}"/>
              </a:ext>
            </a:extLst>
          </p:cNvPr>
          <p:cNvSpPr>
            <a:spLocks noGrp="1"/>
          </p:cNvSpPr>
          <p:nvPr>
            <p:ph type="title"/>
          </p:nvPr>
        </p:nvSpPr>
        <p:spPr/>
        <p:txBody>
          <a:bodyPr>
            <a:normAutofit/>
          </a:bodyPr>
          <a:lstStyle/>
          <a:p>
            <a:r>
              <a:rPr lang="en-US" sz="3600" dirty="0"/>
              <a:t>3.  Transfer learning examples</a:t>
            </a:r>
            <a:endParaRPr lang="en-US" dirty="0"/>
          </a:p>
        </p:txBody>
      </p:sp>
      <p:sp>
        <p:nvSpPr>
          <p:cNvPr id="3" name="Content Placeholder 2">
            <a:extLst>
              <a:ext uri="{FF2B5EF4-FFF2-40B4-BE49-F238E27FC236}">
                <a16:creationId xmlns:a16="http://schemas.microsoft.com/office/drawing/2014/main" id="{E67EDEC6-7944-2A12-0E8F-FFAB0665D436}"/>
              </a:ext>
            </a:extLst>
          </p:cNvPr>
          <p:cNvSpPr>
            <a:spLocks noGrp="1"/>
          </p:cNvSpPr>
          <p:nvPr>
            <p:ph idx="1"/>
          </p:nvPr>
        </p:nvSpPr>
        <p:spPr/>
        <p:txBody>
          <a:bodyPr/>
          <a:lstStyle/>
          <a:p>
            <a:endParaRPr lang="en-US" sz="2400" dirty="0"/>
          </a:p>
          <a:p>
            <a:endParaRPr lang="en-US" sz="2400" dirty="0"/>
          </a:p>
          <a:p>
            <a:endParaRPr lang="en-US" sz="2400" dirty="0"/>
          </a:p>
          <a:p>
            <a:endParaRPr lang="en-US" sz="2400" dirty="0"/>
          </a:p>
          <a:p>
            <a:r>
              <a:rPr lang="en-US" sz="2400" dirty="0"/>
              <a:t>3.1 Image classification</a:t>
            </a:r>
          </a:p>
          <a:p>
            <a:r>
              <a:rPr lang="en-US" sz="2400" dirty="0"/>
              <a:t>3.2 DTL: Disease-specific variants detections (Leah’s research project)</a:t>
            </a:r>
          </a:p>
          <a:p>
            <a:endParaRPr lang="en-US" dirty="0"/>
          </a:p>
        </p:txBody>
      </p:sp>
      <p:pic>
        <p:nvPicPr>
          <p:cNvPr id="7170" name="Picture 2" descr="Group Home Riches">
            <a:extLst>
              <a:ext uri="{FF2B5EF4-FFF2-40B4-BE49-F238E27FC236}">
                <a16:creationId xmlns:a16="http://schemas.microsoft.com/office/drawing/2014/main" id="{9FE0C49F-A5C8-535D-2C09-3AB27C530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1829" y="1268361"/>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025169D3-FC6A-D747-F930-785D7BA33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4F8A79ED-3362-670C-F10C-FC9F47FC7D52}"/>
              </a:ext>
            </a:extLst>
          </p:cNvPr>
          <p:cNvSpPr>
            <a:spLocks noGrp="1"/>
          </p:cNvSpPr>
          <p:nvPr>
            <p:ph type="sldNum" sz="quarter" idx="12"/>
          </p:nvPr>
        </p:nvSpPr>
        <p:spPr/>
        <p:txBody>
          <a:bodyPr/>
          <a:lstStyle/>
          <a:p>
            <a:fld id="{B82CCC60-E8CD-4174-8B1A-7DF615B22EEF}" type="slidenum">
              <a:rPr lang="en-US" smtClean="0"/>
              <a:pPr/>
              <a:t>5</a:t>
            </a:fld>
            <a:endParaRPr lang="en-US"/>
          </a:p>
        </p:txBody>
      </p:sp>
    </p:spTree>
    <p:extLst>
      <p:ext uri="{BB962C8B-B14F-4D97-AF65-F5344CB8AC3E}">
        <p14:creationId xmlns:p14="http://schemas.microsoft.com/office/powerpoint/2010/main" val="300926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0253-10FC-FBD2-DFA5-DE7291526679}"/>
              </a:ext>
            </a:extLst>
          </p:cNvPr>
          <p:cNvSpPr>
            <a:spLocks noGrp="1"/>
          </p:cNvSpPr>
          <p:nvPr>
            <p:ph type="title"/>
          </p:nvPr>
        </p:nvSpPr>
        <p:spPr/>
        <p:txBody>
          <a:bodyPr>
            <a:normAutofit/>
          </a:bodyPr>
          <a:lstStyle/>
          <a:p>
            <a:r>
              <a:rPr lang="en-US" sz="2400" dirty="0"/>
              <a:t>3.1 Image classification</a:t>
            </a:r>
          </a:p>
        </p:txBody>
      </p:sp>
      <p:sp>
        <p:nvSpPr>
          <p:cNvPr id="3" name="Content Placeholder 2">
            <a:extLst>
              <a:ext uri="{FF2B5EF4-FFF2-40B4-BE49-F238E27FC236}">
                <a16:creationId xmlns:a16="http://schemas.microsoft.com/office/drawing/2014/main" id="{A3DD9604-08ED-BC3C-4866-6024CEE48A39}"/>
              </a:ext>
            </a:extLst>
          </p:cNvPr>
          <p:cNvSpPr>
            <a:spLocks noGrp="1"/>
          </p:cNvSpPr>
          <p:nvPr>
            <p:ph idx="1"/>
          </p:nvPr>
        </p:nvSpPr>
        <p:spPr>
          <a:xfrm>
            <a:off x="2389239" y="1053060"/>
            <a:ext cx="5928620" cy="2223070"/>
          </a:xfrm>
        </p:spPr>
        <p:txBody>
          <a:bodyPr>
            <a:normAutofit/>
          </a:bodyPr>
          <a:lstStyle/>
          <a:p>
            <a:r>
              <a:rPr lang="en-US" sz="1600" dirty="0"/>
              <a:t>A very conventional task </a:t>
            </a:r>
          </a:p>
          <a:p>
            <a:r>
              <a:rPr lang="en-US" sz="1600" dirty="0"/>
              <a:t>Traditional machine learning:</a:t>
            </a:r>
          </a:p>
          <a:p>
            <a:pPr lvl="1"/>
            <a:r>
              <a:rPr lang="en-US" sz="1600" dirty="0"/>
              <a:t>Train from scratch</a:t>
            </a:r>
          </a:p>
        </p:txBody>
      </p:sp>
      <p:pic>
        <p:nvPicPr>
          <p:cNvPr id="6146" name="Picture 2" descr="Out-of-Core Image Classification: New in Wolfram Language 11">
            <a:extLst>
              <a:ext uri="{FF2B5EF4-FFF2-40B4-BE49-F238E27FC236}">
                <a16:creationId xmlns:a16="http://schemas.microsoft.com/office/drawing/2014/main" id="{CE5181A8-5B75-34E7-7332-6255B329C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525" y="2339161"/>
            <a:ext cx="2467744" cy="24677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9DA67E-52F6-DBC5-5EC3-1CCE43A6D48F}"/>
              </a:ext>
            </a:extLst>
          </p:cNvPr>
          <p:cNvSpPr txBox="1"/>
          <p:nvPr/>
        </p:nvSpPr>
        <p:spPr>
          <a:xfrm>
            <a:off x="5123793" y="4897279"/>
            <a:ext cx="4587764" cy="246221"/>
          </a:xfrm>
          <a:prstGeom prst="rect">
            <a:avLst/>
          </a:prstGeom>
          <a:noFill/>
        </p:spPr>
        <p:txBody>
          <a:bodyPr wrap="square">
            <a:spAutoFit/>
          </a:bodyPr>
          <a:lstStyle/>
          <a:p>
            <a:r>
              <a:rPr lang="en-US" sz="1000" dirty="0"/>
              <a:t>Image sources: https://www.educba.com/tensorflow-image-classification/</a:t>
            </a:r>
          </a:p>
        </p:txBody>
      </p:sp>
      <p:pic>
        <p:nvPicPr>
          <p:cNvPr id="4" name="Picture 3" descr="Shape&#10;&#10;Description automatically generated with medium confidence">
            <a:extLst>
              <a:ext uri="{FF2B5EF4-FFF2-40B4-BE49-F238E27FC236}">
                <a16:creationId xmlns:a16="http://schemas.microsoft.com/office/drawing/2014/main" id="{AD4F6E00-EE62-2622-D860-24169EB3E3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pic>
        <p:nvPicPr>
          <p:cNvPr id="12" name="Picture 4" descr="Tensorflow Image Classification | Complete Guide on Image Classification">
            <a:extLst>
              <a:ext uri="{FF2B5EF4-FFF2-40B4-BE49-F238E27FC236}">
                <a16:creationId xmlns:a16="http://schemas.microsoft.com/office/drawing/2014/main" id="{A21C706F-616D-9433-DA33-F443F0DDA5D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38" t="28186" r="10183" b="11145"/>
          <a:stretch/>
        </p:blipFill>
        <p:spPr bwMode="auto">
          <a:xfrm>
            <a:off x="5683555" y="2339161"/>
            <a:ext cx="2973170" cy="119757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0B0E2DB9-005D-2DCE-7D45-A65ACAE13E42}"/>
              </a:ext>
            </a:extLst>
          </p:cNvPr>
          <p:cNvSpPr>
            <a:spLocks noGrp="1"/>
          </p:cNvSpPr>
          <p:nvPr>
            <p:ph type="sldNum" sz="quarter" idx="12"/>
          </p:nvPr>
        </p:nvSpPr>
        <p:spPr/>
        <p:txBody>
          <a:bodyPr/>
          <a:lstStyle/>
          <a:p>
            <a:fld id="{B82CCC60-E8CD-4174-8B1A-7DF615B22EEF}" type="slidenum">
              <a:rPr lang="en-US" smtClean="0"/>
              <a:pPr/>
              <a:t>6</a:t>
            </a:fld>
            <a:endParaRPr lang="en-US"/>
          </a:p>
        </p:txBody>
      </p:sp>
    </p:spTree>
    <p:extLst>
      <p:ext uri="{BB962C8B-B14F-4D97-AF65-F5344CB8AC3E}">
        <p14:creationId xmlns:p14="http://schemas.microsoft.com/office/powerpoint/2010/main" val="3675590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0253-10FC-FBD2-DFA5-DE7291526679}"/>
              </a:ext>
            </a:extLst>
          </p:cNvPr>
          <p:cNvSpPr>
            <a:spLocks noGrp="1"/>
          </p:cNvSpPr>
          <p:nvPr>
            <p:ph type="title"/>
          </p:nvPr>
        </p:nvSpPr>
        <p:spPr/>
        <p:txBody>
          <a:bodyPr>
            <a:normAutofit/>
          </a:bodyPr>
          <a:lstStyle/>
          <a:p>
            <a:r>
              <a:rPr lang="en-US" sz="2400" dirty="0"/>
              <a:t>3.1 Image classification</a:t>
            </a:r>
          </a:p>
        </p:txBody>
      </p:sp>
      <p:sp>
        <p:nvSpPr>
          <p:cNvPr id="3" name="Content Placeholder 2">
            <a:extLst>
              <a:ext uri="{FF2B5EF4-FFF2-40B4-BE49-F238E27FC236}">
                <a16:creationId xmlns:a16="http://schemas.microsoft.com/office/drawing/2014/main" id="{A3DD9604-08ED-BC3C-4866-6024CEE48A39}"/>
              </a:ext>
            </a:extLst>
          </p:cNvPr>
          <p:cNvSpPr>
            <a:spLocks noGrp="1"/>
          </p:cNvSpPr>
          <p:nvPr>
            <p:ph idx="1"/>
          </p:nvPr>
        </p:nvSpPr>
        <p:spPr>
          <a:xfrm>
            <a:off x="2389239" y="1053060"/>
            <a:ext cx="5928620" cy="976146"/>
          </a:xfrm>
        </p:spPr>
        <p:txBody>
          <a:bodyPr>
            <a:normAutofit/>
          </a:bodyPr>
          <a:lstStyle/>
          <a:p>
            <a:r>
              <a:rPr lang="en-US" sz="1600" dirty="0"/>
              <a:t>Modern transfer learning:</a:t>
            </a:r>
          </a:p>
          <a:p>
            <a:pPr lvl="1"/>
            <a:r>
              <a:rPr lang="en-US" sz="1600" dirty="0"/>
              <a:t>Convolutional neural network, </a:t>
            </a:r>
          </a:p>
          <a:p>
            <a:pPr lvl="1"/>
            <a:r>
              <a:rPr lang="en-US" sz="1600" dirty="0"/>
              <a:t>Using a pre-trained model to solve a new similar problem</a:t>
            </a:r>
          </a:p>
          <a:p>
            <a:pPr lvl="1"/>
            <a:endParaRPr lang="en-US" sz="2000" dirty="0"/>
          </a:p>
        </p:txBody>
      </p:sp>
      <p:sp>
        <p:nvSpPr>
          <p:cNvPr id="5" name="TextBox 4">
            <a:extLst>
              <a:ext uri="{FF2B5EF4-FFF2-40B4-BE49-F238E27FC236}">
                <a16:creationId xmlns:a16="http://schemas.microsoft.com/office/drawing/2014/main" id="{FA9DA67E-52F6-DBC5-5EC3-1CCE43A6D48F}"/>
              </a:ext>
            </a:extLst>
          </p:cNvPr>
          <p:cNvSpPr txBox="1"/>
          <p:nvPr/>
        </p:nvSpPr>
        <p:spPr>
          <a:xfrm>
            <a:off x="5149821" y="4964779"/>
            <a:ext cx="4587764" cy="246221"/>
          </a:xfrm>
          <a:prstGeom prst="rect">
            <a:avLst/>
          </a:prstGeom>
          <a:noFill/>
        </p:spPr>
        <p:txBody>
          <a:bodyPr wrap="square">
            <a:spAutoFit/>
          </a:bodyPr>
          <a:lstStyle/>
          <a:p>
            <a:r>
              <a:rPr lang="en-US" sz="1000" dirty="0"/>
              <a:t>Image sources: https://www.educba.com/tensorflow-image-classification/</a:t>
            </a:r>
          </a:p>
        </p:txBody>
      </p:sp>
      <p:sp>
        <p:nvSpPr>
          <p:cNvPr id="32" name="TextBox 31">
            <a:extLst>
              <a:ext uri="{FF2B5EF4-FFF2-40B4-BE49-F238E27FC236}">
                <a16:creationId xmlns:a16="http://schemas.microsoft.com/office/drawing/2014/main" id="{4681A717-E2B1-AACB-5597-F0A79BAED504}"/>
              </a:ext>
            </a:extLst>
          </p:cNvPr>
          <p:cNvSpPr txBox="1"/>
          <p:nvPr/>
        </p:nvSpPr>
        <p:spPr>
          <a:xfrm>
            <a:off x="7660875" y="2208684"/>
            <a:ext cx="428322" cy="861774"/>
          </a:xfrm>
          <a:prstGeom prst="rect">
            <a:avLst/>
          </a:prstGeom>
          <a:noFill/>
        </p:spPr>
        <p:txBody>
          <a:bodyPr wrap="none" rtlCol="0">
            <a:spAutoFit/>
          </a:bodyPr>
          <a:lstStyle/>
          <a:p>
            <a:r>
              <a:rPr lang="en-US" sz="1000" dirty="0"/>
              <a:t>CAT</a:t>
            </a:r>
          </a:p>
          <a:p>
            <a:endParaRPr lang="en-US" sz="1000" dirty="0"/>
          </a:p>
          <a:p>
            <a:r>
              <a:rPr lang="en-US" sz="1000" dirty="0"/>
              <a:t>DOG</a:t>
            </a:r>
          </a:p>
          <a:p>
            <a:endParaRPr lang="en-US" sz="1000" dirty="0"/>
          </a:p>
          <a:p>
            <a:endParaRPr lang="en-US" sz="1000" dirty="0"/>
          </a:p>
        </p:txBody>
      </p:sp>
      <p:sp>
        <p:nvSpPr>
          <p:cNvPr id="6" name="Rectangle 5">
            <a:extLst>
              <a:ext uri="{FF2B5EF4-FFF2-40B4-BE49-F238E27FC236}">
                <a16:creationId xmlns:a16="http://schemas.microsoft.com/office/drawing/2014/main" id="{2A60F07B-B36D-1981-9ECF-CDD34EFCD520}"/>
              </a:ext>
            </a:extLst>
          </p:cNvPr>
          <p:cNvSpPr/>
          <p:nvPr/>
        </p:nvSpPr>
        <p:spPr>
          <a:xfrm rot="5400000">
            <a:off x="3325305" y="2685781"/>
            <a:ext cx="808650" cy="32389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t>Conv</a:t>
            </a:r>
          </a:p>
        </p:txBody>
      </p:sp>
      <p:sp>
        <p:nvSpPr>
          <p:cNvPr id="7" name="Rectangle 6">
            <a:extLst>
              <a:ext uri="{FF2B5EF4-FFF2-40B4-BE49-F238E27FC236}">
                <a16:creationId xmlns:a16="http://schemas.microsoft.com/office/drawing/2014/main" id="{3411AE32-7EC3-827F-BB05-2E42F96221C6}"/>
              </a:ext>
            </a:extLst>
          </p:cNvPr>
          <p:cNvSpPr/>
          <p:nvPr/>
        </p:nvSpPr>
        <p:spPr>
          <a:xfrm rot="5400000">
            <a:off x="3941099" y="2685782"/>
            <a:ext cx="808650" cy="3238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Pooling</a:t>
            </a:r>
          </a:p>
        </p:txBody>
      </p:sp>
      <p:sp>
        <p:nvSpPr>
          <p:cNvPr id="8" name="Rectangle 7">
            <a:extLst>
              <a:ext uri="{FF2B5EF4-FFF2-40B4-BE49-F238E27FC236}">
                <a16:creationId xmlns:a16="http://schemas.microsoft.com/office/drawing/2014/main" id="{CBB56D28-0DFB-79FD-A1F5-A5DAAA04783D}"/>
              </a:ext>
            </a:extLst>
          </p:cNvPr>
          <p:cNvSpPr/>
          <p:nvPr/>
        </p:nvSpPr>
        <p:spPr>
          <a:xfrm rot="5400000">
            <a:off x="4556894" y="2685781"/>
            <a:ext cx="808650" cy="32389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a:t>BN</a:t>
            </a:r>
          </a:p>
        </p:txBody>
      </p:sp>
      <p:sp>
        <p:nvSpPr>
          <p:cNvPr id="9" name="Rectangle 8">
            <a:extLst>
              <a:ext uri="{FF2B5EF4-FFF2-40B4-BE49-F238E27FC236}">
                <a16:creationId xmlns:a16="http://schemas.microsoft.com/office/drawing/2014/main" id="{40BF9D52-613D-CB9C-70B6-B184D445F547}"/>
              </a:ext>
            </a:extLst>
          </p:cNvPr>
          <p:cNvSpPr/>
          <p:nvPr/>
        </p:nvSpPr>
        <p:spPr>
          <a:xfrm rot="5400000">
            <a:off x="5172688" y="2685782"/>
            <a:ext cx="808650" cy="32389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a:t>Flatten</a:t>
            </a:r>
          </a:p>
        </p:txBody>
      </p:sp>
      <p:sp>
        <p:nvSpPr>
          <p:cNvPr id="10" name="Rectangle 9">
            <a:extLst>
              <a:ext uri="{FF2B5EF4-FFF2-40B4-BE49-F238E27FC236}">
                <a16:creationId xmlns:a16="http://schemas.microsoft.com/office/drawing/2014/main" id="{F05C6F5C-9765-46BD-58E4-CAB446E7369B}"/>
              </a:ext>
            </a:extLst>
          </p:cNvPr>
          <p:cNvSpPr/>
          <p:nvPr/>
        </p:nvSpPr>
        <p:spPr>
          <a:xfrm rot="5400000">
            <a:off x="5788482" y="2685782"/>
            <a:ext cx="808650" cy="3238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Dense</a:t>
            </a:r>
          </a:p>
        </p:txBody>
      </p:sp>
      <p:sp>
        <p:nvSpPr>
          <p:cNvPr id="11" name="Rectangle 10">
            <a:extLst>
              <a:ext uri="{FF2B5EF4-FFF2-40B4-BE49-F238E27FC236}">
                <a16:creationId xmlns:a16="http://schemas.microsoft.com/office/drawing/2014/main" id="{954BA124-D81F-A6C2-11E5-95936545EE2C}"/>
              </a:ext>
            </a:extLst>
          </p:cNvPr>
          <p:cNvSpPr/>
          <p:nvPr/>
        </p:nvSpPr>
        <p:spPr>
          <a:xfrm rot="5400000">
            <a:off x="6404276" y="2685782"/>
            <a:ext cx="808650" cy="3238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FNN</a:t>
            </a:r>
          </a:p>
        </p:txBody>
      </p:sp>
      <p:cxnSp>
        <p:nvCxnSpPr>
          <p:cNvPr id="14" name="Straight Arrow Connector 13">
            <a:extLst>
              <a:ext uri="{FF2B5EF4-FFF2-40B4-BE49-F238E27FC236}">
                <a16:creationId xmlns:a16="http://schemas.microsoft.com/office/drawing/2014/main" id="{27A9C8C8-819C-8EEC-ABBD-A4B145DDB4CE}"/>
              </a:ext>
            </a:extLst>
          </p:cNvPr>
          <p:cNvCxnSpPr>
            <a:cxnSpLocks/>
            <a:endCxn id="6" idx="2"/>
          </p:cNvCxnSpPr>
          <p:nvPr/>
        </p:nvCxnSpPr>
        <p:spPr>
          <a:xfrm>
            <a:off x="3275240" y="2847728"/>
            <a:ext cx="2924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33991C-F74B-7C60-6D4F-0AAF80D71B54}"/>
              </a:ext>
            </a:extLst>
          </p:cNvPr>
          <p:cNvCxnSpPr>
            <a:cxnSpLocks/>
            <a:stCxn id="6" idx="0"/>
            <a:endCxn id="7" idx="2"/>
          </p:cNvCxnSpPr>
          <p:nvPr/>
        </p:nvCxnSpPr>
        <p:spPr>
          <a:xfrm>
            <a:off x="3891576" y="2847728"/>
            <a:ext cx="2919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502CAC3-4841-9FE4-A515-C85DDE188FF1}"/>
              </a:ext>
            </a:extLst>
          </p:cNvPr>
          <p:cNvCxnSpPr>
            <a:cxnSpLocks/>
            <a:stCxn id="7" idx="0"/>
            <a:endCxn id="8" idx="2"/>
          </p:cNvCxnSpPr>
          <p:nvPr/>
        </p:nvCxnSpPr>
        <p:spPr>
          <a:xfrm flipV="1">
            <a:off x="4507370" y="2847728"/>
            <a:ext cx="2919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542E0BF-D696-8BE7-8707-5D68E2EBD512}"/>
              </a:ext>
            </a:extLst>
          </p:cNvPr>
          <p:cNvCxnSpPr>
            <a:cxnSpLocks/>
            <a:stCxn id="8" idx="0"/>
            <a:endCxn id="9" idx="2"/>
          </p:cNvCxnSpPr>
          <p:nvPr/>
        </p:nvCxnSpPr>
        <p:spPr>
          <a:xfrm>
            <a:off x="5123164" y="2847728"/>
            <a:ext cx="2919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E1B16CD-C82E-3897-FC58-1AACE0DC9EB0}"/>
              </a:ext>
            </a:extLst>
          </p:cNvPr>
          <p:cNvCxnSpPr>
            <a:cxnSpLocks/>
            <a:stCxn id="9" idx="0"/>
            <a:endCxn id="10" idx="2"/>
          </p:cNvCxnSpPr>
          <p:nvPr/>
        </p:nvCxnSpPr>
        <p:spPr>
          <a:xfrm>
            <a:off x="5738959" y="2847729"/>
            <a:ext cx="291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A585FC9-856F-AEE3-55FA-8EE3F0775C58}"/>
              </a:ext>
            </a:extLst>
          </p:cNvPr>
          <p:cNvCxnSpPr>
            <a:cxnSpLocks/>
            <a:stCxn id="10" idx="0"/>
            <a:endCxn id="11" idx="2"/>
          </p:cNvCxnSpPr>
          <p:nvPr/>
        </p:nvCxnSpPr>
        <p:spPr>
          <a:xfrm>
            <a:off x="6354753" y="2847729"/>
            <a:ext cx="291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A937D68-A427-2C2F-9B93-A286BDCB781F}"/>
              </a:ext>
            </a:extLst>
          </p:cNvPr>
          <p:cNvCxnSpPr>
            <a:cxnSpLocks/>
          </p:cNvCxnSpPr>
          <p:nvPr/>
        </p:nvCxnSpPr>
        <p:spPr>
          <a:xfrm>
            <a:off x="6980381" y="2860191"/>
            <a:ext cx="2692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BD5F1FF-D2B6-9E7A-44D7-7406F0D9AEDA}"/>
              </a:ext>
            </a:extLst>
          </p:cNvPr>
          <p:cNvSpPr/>
          <p:nvPr/>
        </p:nvSpPr>
        <p:spPr>
          <a:xfrm>
            <a:off x="7310949" y="2250596"/>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sp>
        <p:nvSpPr>
          <p:cNvPr id="29" name="Oval 28">
            <a:extLst>
              <a:ext uri="{FF2B5EF4-FFF2-40B4-BE49-F238E27FC236}">
                <a16:creationId xmlns:a16="http://schemas.microsoft.com/office/drawing/2014/main" id="{1FB86323-775E-69C7-39C3-DD64ED57D14B}"/>
              </a:ext>
            </a:extLst>
          </p:cNvPr>
          <p:cNvSpPr/>
          <p:nvPr/>
        </p:nvSpPr>
        <p:spPr>
          <a:xfrm>
            <a:off x="7310949" y="2561682"/>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sp>
        <p:nvSpPr>
          <p:cNvPr id="33" name="Rectangle: Rounded Corners 32">
            <a:extLst>
              <a:ext uri="{FF2B5EF4-FFF2-40B4-BE49-F238E27FC236}">
                <a16:creationId xmlns:a16="http://schemas.microsoft.com/office/drawing/2014/main" id="{8772A7D2-EAB9-B2EF-F93F-6B26C5A00853}"/>
              </a:ext>
            </a:extLst>
          </p:cNvPr>
          <p:cNvSpPr/>
          <p:nvPr/>
        </p:nvSpPr>
        <p:spPr>
          <a:xfrm>
            <a:off x="2651227" y="2574258"/>
            <a:ext cx="608560" cy="4700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Images</a:t>
            </a:r>
          </a:p>
        </p:txBody>
      </p:sp>
      <p:pic>
        <p:nvPicPr>
          <p:cNvPr id="6163" name="Picture 6" descr="Here's How Much That Lego Brick You Stepped on Is Worth | WIRED">
            <a:extLst>
              <a:ext uri="{FF2B5EF4-FFF2-40B4-BE49-F238E27FC236}">
                <a16:creationId xmlns:a16="http://schemas.microsoft.com/office/drawing/2014/main" id="{FA30104E-8D81-536F-A4BC-E8D01C174C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89" t="27312" r="24930" b="27904"/>
          <a:stretch/>
        </p:blipFill>
        <p:spPr bwMode="auto">
          <a:xfrm>
            <a:off x="3585088" y="3437113"/>
            <a:ext cx="1572958" cy="8971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AD4F6E00-EE62-2622-D860-24169EB3E3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grpSp>
        <p:nvGrpSpPr>
          <p:cNvPr id="16" name="Group 15">
            <a:extLst>
              <a:ext uri="{FF2B5EF4-FFF2-40B4-BE49-F238E27FC236}">
                <a16:creationId xmlns:a16="http://schemas.microsoft.com/office/drawing/2014/main" id="{A71BC37C-C20E-CFFF-5EB2-5DAF02A79B8E}"/>
              </a:ext>
            </a:extLst>
          </p:cNvPr>
          <p:cNvGrpSpPr/>
          <p:nvPr/>
        </p:nvGrpSpPr>
        <p:grpSpPr>
          <a:xfrm>
            <a:off x="5582836" y="2197570"/>
            <a:ext cx="2649994" cy="2136686"/>
            <a:chOff x="5582836" y="2197570"/>
            <a:chExt cx="2649994" cy="2136686"/>
          </a:xfrm>
        </p:grpSpPr>
        <p:sp>
          <p:nvSpPr>
            <p:cNvPr id="30" name="Oval 29">
              <a:extLst>
                <a:ext uri="{FF2B5EF4-FFF2-40B4-BE49-F238E27FC236}">
                  <a16:creationId xmlns:a16="http://schemas.microsoft.com/office/drawing/2014/main" id="{F3B86742-5B95-BBED-189C-3F517C55C5DB}"/>
                </a:ext>
              </a:extLst>
            </p:cNvPr>
            <p:cNvSpPr/>
            <p:nvPr/>
          </p:nvSpPr>
          <p:spPr>
            <a:xfrm>
              <a:off x="7310949" y="2868434"/>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sp>
          <p:nvSpPr>
            <p:cNvPr id="31" name="Oval 30">
              <a:extLst>
                <a:ext uri="{FF2B5EF4-FFF2-40B4-BE49-F238E27FC236}">
                  <a16:creationId xmlns:a16="http://schemas.microsoft.com/office/drawing/2014/main" id="{7BA216D4-339D-62FD-47A5-71214913EF2F}"/>
                </a:ext>
              </a:extLst>
            </p:cNvPr>
            <p:cNvSpPr/>
            <p:nvPr/>
          </p:nvSpPr>
          <p:spPr>
            <a:xfrm>
              <a:off x="7329633" y="3166318"/>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grpSp>
          <p:nvGrpSpPr>
            <p:cNvPr id="12" name="Group 11">
              <a:extLst>
                <a:ext uri="{FF2B5EF4-FFF2-40B4-BE49-F238E27FC236}">
                  <a16:creationId xmlns:a16="http://schemas.microsoft.com/office/drawing/2014/main" id="{0822D2B9-EE32-A573-E559-1947B06D12B3}"/>
                </a:ext>
              </a:extLst>
            </p:cNvPr>
            <p:cNvGrpSpPr/>
            <p:nvPr/>
          </p:nvGrpSpPr>
          <p:grpSpPr>
            <a:xfrm>
              <a:off x="5582836" y="2197570"/>
              <a:ext cx="2296295" cy="2136686"/>
              <a:chOff x="5582836" y="2197570"/>
              <a:chExt cx="2296295" cy="2136686"/>
            </a:xfrm>
          </p:grpSpPr>
          <p:pic>
            <p:nvPicPr>
              <p:cNvPr id="35" name="Graphic 34" descr="Scissors with solid fill">
                <a:extLst>
                  <a:ext uri="{FF2B5EF4-FFF2-40B4-BE49-F238E27FC236}">
                    <a16:creationId xmlns:a16="http://schemas.microsoft.com/office/drawing/2014/main" id="{4499D76B-D9C2-CCD2-643F-273F409BBD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68231">
                <a:off x="5556902" y="2223504"/>
                <a:ext cx="589636" cy="537767"/>
              </a:xfrm>
              <a:prstGeom prst="rect">
                <a:avLst/>
              </a:prstGeom>
            </p:spPr>
          </p:pic>
          <p:sp>
            <p:nvSpPr>
              <p:cNvPr id="36" name="Rectangle 35">
                <a:extLst>
                  <a:ext uri="{FF2B5EF4-FFF2-40B4-BE49-F238E27FC236}">
                    <a16:creationId xmlns:a16="http://schemas.microsoft.com/office/drawing/2014/main" id="{E9E1A5DF-E0EE-BCB4-67A4-372C74F7DCD0}"/>
                  </a:ext>
                </a:extLst>
              </p:cNvPr>
              <p:cNvSpPr/>
              <p:nvPr/>
            </p:nvSpPr>
            <p:spPr>
              <a:xfrm rot="5400000">
                <a:off x="5768998" y="3776977"/>
                <a:ext cx="819137" cy="2954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t>Conv</a:t>
                </a:r>
              </a:p>
            </p:txBody>
          </p:sp>
          <p:sp>
            <p:nvSpPr>
              <p:cNvPr id="37" name="Rectangle 36">
                <a:extLst>
                  <a:ext uri="{FF2B5EF4-FFF2-40B4-BE49-F238E27FC236}">
                    <a16:creationId xmlns:a16="http://schemas.microsoft.com/office/drawing/2014/main" id="{5B80E35F-5ADB-9CF6-5911-53A3CB598A08}"/>
                  </a:ext>
                </a:extLst>
              </p:cNvPr>
              <p:cNvSpPr/>
              <p:nvPr/>
            </p:nvSpPr>
            <p:spPr>
              <a:xfrm rot="5400000">
                <a:off x="6237085" y="3776981"/>
                <a:ext cx="819137" cy="2954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Pooling</a:t>
                </a:r>
              </a:p>
            </p:txBody>
          </p:sp>
          <p:sp>
            <p:nvSpPr>
              <p:cNvPr id="38" name="Rectangle 37">
                <a:extLst>
                  <a:ext uri="{FF2B5EF4-FFF2-40B4-BE49-F238E27FC236}">
                    <a16:creationId xmlns:a16="http://schemas.microsoft.com/office/drawing/2014/main" id="{18EBC15C-48E1-1570-A830-9AC96B1B6B9C}"/>
                  </a:ext>
                </a:extLst>
              </p:cNvPr>
              <p:cNvSpPr/>
              <p:nvPr/>
            </p:nvSpPr>
            <p:spPr>
              <a:xfrm rot="5400000">
                <a:off x="6692329" y="3776978"/>
                <a:ext cx="819137" cy="2954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a:t>BN</a:t>
                </a:r>
              </a:p>
            </p:txBody>
          </p:sp>
          <p:sp>
            <p:nvSpPr>
              <p:cNvPr id="6145" name="Rectangle 6144">
                <a:extLst>
                  <a:ext uri="{FF2B5EF4-FFF2-40B4-BE49-F238E27FC236}">
                    <a16:creationId xmlns:a16="http://schemas.microsoft.com/office/drawing/2014/main" id="{D77C62E3-4683-E862-5B3B-13827D580597}"/>
                  </a:ext>
                </a:extLst>
              </p:cNvPr>
              <p:cNvSpPr/>
              <p:nvPr/>
            </p:nvSpPr>
            <p:spPr>
              <a:xfrm rot="5400000">
                <a:off x="7194482" y="3776977"/>
                <a:ext cx="819137" cy="2954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FNN</a:t>
                </a:r>
              </a:p>
            </p:txBody>
          </p:sp>
          <p:cxnSp>
            <p:nvCxnSpPr>
              <p:cNvPr id="39" name="Straight Arrow Connector 38">
                <a:extLst>
                  <a:ext uri="{FF2B5EF4-FFF2-40B4-BE49-F238E27FC236}">
                    <a16:creationId xmlns:a16="http://schemas.microsoft.com/office/drawing/2014/main" id="{D631875F-52E6-1037-0159-7C29AA590CBB}"/>
                  </a:ext>
                </a:extLst>
              </p:cNvPr>
              <p:cNvCxnSpPr>
                <a:cxnSpLocks/>
                <a:stCxn id="36" idx="0"/>
                <a:endCxn id="37" idx="2"/>
              </p:cNvCxnSpPr>
              <p:nvPr/>
            </p:nvCxnSpPr>
            <p:spPr>
              <a:xfrm>
                <a:off x="6326274" y="3924684"/>
                <a:ext cx="172674" cy="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A1853A8-EC95-9A1C-0D63-BA7F1772394D}"/>
                  </a:ext>
                </a:extLst>
              </p:cNvPr>
              <p:cNvCxnSpPr>
                <a:stCxn id="37" idx="0"/>
                <a:endCxn id="38" idx="2"/>
              </p:cNvCxnSpPr>
              <p:nvPr/>
            </p:nvCxnSpPr>
            <p:spPr>
              <a:xfrm flipV="1">
                <a:off x="6794361" y="3924686"/>
                <a:ext cx="159831"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0EAA88A8-127B-B1C8-339E-0D26834CB292}"/>
                  </a:ext>
                </a:extLst>
              </p:cNvPr>
              <p:cNvCxnSpPr>
                <a:stCxn id="9" idx="0"/>
                <a:endCxn id="36" idx="2"/>
              </p:cNvCxnSpPr>
              <p:nvPr/>
            </p:nvCxnSpPr>
            <p:spPr>
              <a:xfrm>
                <a:off x="5738959" y="2847729"/>
                <a:ext cx="291901" cy="1076956"/>
              </a:xfrm>
              <a:prstGeom prst="bentConnector5">
                <a:avLst>
                  <a:gd name="adj1" fmla="val 52976"/>
                  <a:gd name="adj2" fmla="val 50725"/>
                  <a:gd name="adj3" fmla="val 52910"/>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6157" name="Straight Arrow Connector 6156">
                <a:extLst>
                  <a:ext uri="{FF2B5EF4-FFF2-40B4-BE49-F238E27FC236}">
                    <a16:creationId xmlns:a16="http://schemas.microsoft.com/office/drawing/2014/main" id="{769CC96F-32FF-2924-1B99-200C1DD501C0}"/>
                  </a:ext>
                </a:extLst>
              </p:cNvPr>
              <p:cNvCxnSpPr>
                <a:stCxn id="38" idx="0"/>
                <a:endCxn id="6145" idx="2"/>
              </p:cNvCxnSpPr>
              <p:nvPr/>
            </p:nvCxnSpPr>
            <p:spPr>
              <a:xfrm flipV="1">
                <a:off x="7249605" y="3924684"/>
                <a:ext cx="206739" cy="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161" name="Connector: Elbow 6160">
                <a:extLst>
                  <a:ext uri="{FF2B5EF4-FFF2-40B4-BE49-F238E27FC236}">
                    <a16:creationId xmlns:a16="http://schemas.microsoft.com/office/drawing/2014/main" id="{D945E153-D143-1351-540F-1DA55A2F0641}"/>
                  </a:ext>
                </a:extLst>
              </p:cNvPr>
              <p:cNvCxnSpPr>
                <a:stCxn id="6145" idx="0"/>
              </p:cNvCxnSpPr>
              <p:nvPr/>
            </p:nvCxnSpPr>
            <p:spPr>
              <a:xfrm flipV="1">
                <a:off x="7751757" y="3515115"/>
                <a:ext cx="127374" cy="409569"/>
              </a:xfrm>
              <a:prstGeom prst="bentConnector4">
                <a:avLst>
                  <a:gd name="adj1" fmla="val 101171"/>
                  <a:gd name="adj2" fmla="val 69771"/>
                </a:avLst>
              </a:prstGeom>
              <a:ln>
                <a:prstDash val="dash"/>
                <a:tailEnd type="triangle"/>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4E8FF2E3-A6DF-EA6A-05DF-826FF74483E5}"/>
                </a:ext>
              </a:extLst>
            </p:cNvPr>
            <p:cNvSpPr txBox="1"/>
            <p:nvPr/>
          </p:nvSpPr>
          <p:spPr>
            <a:xfrm>
              <a:off x="7653525" y="2828547"/>
              <a:ext cx="579305" cy="553998"/>
            </a:xfrm>
            <a:prstGeom prst="rect">
              <a:avLst/>
            </a:prstGeom>
            <a:noFill/>
          </p:spPr>
          <p:txBody>
            <a:bodyPr wrap="square">
              <a:spAutoFit/>
            </a:bodyPr>
            <a:lstStyle/>
            <a:p>
              <a:r>
                <a:rPr lang="en-US" sz="1000" dirty="0"/>
                <a:t>CAR</a:t>
              </a:r>
            </a:p>
            <a:p>
              <a:endParaRPr lang="en-US" sz="1000" dirty="0"/>
            </a:p>
            <a:p>
              <a:r>
                <a:rPr lang="en-US" sz="1000" dirty="0"/>
                <a:t>BIRD</a:t>
              </a:r>
            </a:p>
          </p:txBody>
        </p:sp>
      </p:grpSp>
      <p:sp>
        <p:nvSpPr>
          <p:cNvPr id="20" name="Slide Number Placeholder 19">
            <a:extLst>
              <a:ext uri="{FF2B5EF4-FFF2-40B4-BE49-F238E27FC236}">
                <a16:creationId xmlns:a16="http://schemas.microsoft.com/office/drawing/2014/main" id="{4ECEC8CF-36B5-068C-945D-C0B7B5D0A6A7}"/>
              </a:ext>
            </a:extLst>
          </p:cNvPr>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106255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73C2-1E75-CB55-47E4-60791A5EF33D}"/>
              </a:ext>
            </a:extLst>
          </p:cNvPr>
          <p:cNvSpPr>
            <a:spLocks noGrp="1"/>
          </p:cNvSpPr>
          <p:nvPr>
            <p:ph type="title"/>
          </p:nvPr>
        </p:nvSpPr>
        <p:spPr/>
        <p:txBody>
          <a:bodyPr>
            <a:normAutofit/>
          </a:bodyPr>
          <a:lstStyle/>
          <a:p>
            <a:r>
              <a:rPr lang="en-US" sz="2400" dirty="0"/>
              <a:t>3.1 Image classification</a:t>
            </a:r>
          </a:p>
        </p:txBody>
      </p:sp>
      <p:sp>
        <p:nvSpPr>
          <p:cNvPr id="3" name="Content Placeholder 2">
            <a:extLst>
              <a:ext uri="{FF2B5EF4-FFF2-40B4-BE49-F238E27FC236}">
                <a16:creationId xmlns:a16="http://schemas.microsoft.com/office/drawing/2014/main" id="{34AD4FC3-D878-7844-2E1E-9996276AC36E}"/>
              </a:ext>
            </a:extLst>
          </p:cNvPr>
          <p:cNvSpPr>
            <a:spLocks noGrp="1"/>
          </p:cNvSpPr>
          <p:nvPr>
            <p:ph idx="1"/>
          </p:nvPr>
        </p:nvSpPr>
        <p:spPr>
          <a:xfrm>
            <a:off x="2370953" y="1131885"/>
            <a:ext cx="6552330" cy="3873667"/>
          </a:xfrm>
        </p:spPr>
        <p:txBody>
          <a:bodyPr>
            <a:normAutofit fontScale="92500"/>
          </a:bodyPr>
          <a:lstStyle/>
          <a:p>
            <a:r>
              <a:rPr lang="en-US" altLang="zh-CN" sz="2000" dirty="0"/>
              <a:t>Tips for a successful transfer learning</a:t>
            </a:r>
          </a:p>
          <a:p>
            <a:pPr marL="457200" indent="-457200">
              <a:buFont typeface="+mj-lt"/>
              <a:buAutoNum type="arabicPeriod"/>
            </a:pPr>
            <a:r>
              <a:rPr lang="en-US" altLang="zh-CN" sz="1800" dirty="0"/>
              <a:t>Choose an appropriate pre-trained model</a:t>
            </a:r>
          </a:p>
          <a:p>
            <a:pPr marL="857250" lvl="1" indent="-457200"/>
            <a:r>
              <a:rPr lang="en-US" altLang="zh-CN" sz="1800" dirty="0"/>
              <a:t>Type of the application (image-based, text-based, …)</a:t>
            </a:r>
          </a:p>
          <a:p>
            <a:pPr marL="857250" lvl="1" indent="-457200"/>
            <a:r>
              <a:rPr lang="en-US" altLang="zh-CN" sz="1800" dirty="0"/>
              <a:t>Scale of the pre-trained model</a:t>
            </a:r>
          </a:p>
          <a:p>
            <a:pPr marL="457200" indent="-457200">
              <a:buFont typeface="+mj-lt"/>
              <a:buAutoNum type="arabicPeriod"/>
            </a:pPr>
            <a:r>
              <a:rPr lang="en-US" altLang="zh-CN" sz="1800" dirty="0"/>
              <a:t>Compatibility at both the input and output ends of the base model</a:t>
            </a:r>
          </a:p>
          <a:p>
            <a:pPr marL="857250" lvl="1" indent="-457200"/>
            <a:r>
              <a:rPr lang="en-US" altLang="zh-CN" sz="1800" dirty="0"/>
              <a:t>Shape</a:t>
            </a:r>
          </a:p>
          <a:p>
            <a:pPr marL="857250" lvl="1" indent="-457200"/>
            <a:r>
              <a:rPr lang="en-US" altLang="zh-CN" sz="1800" dirty="0"/>
              <a:t>Data type</a:t>
            </a:r>
          </a:p>
          <a:p>
            <a:pPr marL="0" indent="0">
              <a:buNone/>
            </a:pPr>
            <a:endParaRPr lang="en-US" altLang="zh-CN" sz="1800" dirty="0"/>
          </a:p>
          <a:p>
            <a:r>
              <a:rPr lang="en-US" altLang="zh-CN" sz="2000" dirty="0"/>
              <a:t>Where to get pre-trained models? </a:t>
            </a:r>
          </a:p>
          <a:p>
            <a:pPr algn="l">
              <a:buFont typeface="+mj-lt"/>
              <a:buAutoNum type="arabicPeriod"/>
            </a:pPr>
            <a:r>
              <a:rPr lang="en-US" sz="1800" dirty="0"/>
              <a:t>Pre-trained models from other’s (</a:t>
            </a:r>
            <a:r>
              <a:rPr lang="en-US" sz="1800" dirty="0">
                <a:hlinkClick r:id="rId3"/>
              </a:rPr>
              <a:t>https://github.com/</a:t>
            </a:r>
            <a:r>
              <a:rPr lang="en-US" sz="1800" dirty="0"/>
              <a:t>) </a:t>
            </a:r>
          </a:p>
          <a:p>
            <a:pPr algn="l">
              <a:buFont typeface="+mj-lt"/>
              <a:buAutoNum type="arabicPeriod"/>
            </a:pPr>
            <a:r>
              <a:rPr lang="en-US" sz="1800" dirty="0" err="1"/>
              <a:t>Tensorflow</a:t>
            </a:r>
            <a:r>
              <a:rPr lang="en-US" sz="1800" dirty="0"/>
              <a:t> Hub (previously Model Zoo) pre-trained models, (</a:t>
            </a:r>
            <a:r>
              <a:rPr lang="en-US" sz="1800" b="0" i="0" u="none" strike="noStrike" baseline="0" dirty="0">
                <a:solidFill>
                  <a:srgbClr val="1C3678"/>
                </a:solidFill>
                <a:latin typeface="Lato-Regular"/>
                <a:hlinkClick r:id="rId4"/>
              </a:rPr>
              <a:t>https://tfhub.dev/</a:t>
            </a:r>
            <a:r>
              <a:rPr lang="en-US" sz="1800" b="0" i="0" u="none" strike="noStrike" baseline="0" dirty="0">
                <a:solidFill>
                  <a:srgbClr val="1C3678"/>
                </a:solidFill>
                <a:latin typeface="Lato-Regular"/>
              </a:rPr>
              <a:t>) </a:t>
            </a:r>
            <a:endParaRPr lang="en-US" sz="1800" dirty="0"/>
          </a:p>
        </p:txBody>
      </p:sp>
      <p:pic>
        <p:nvPicPr>
          <p:cNvPr id="4" name="Picture 3" descr="Shape&#10;&#10;Description automatically generated with medium confidence">
            <a:extLst>
              <a:ext uri="{FF2B5EF4-FFF2-40B4-BE49-F238E27FC236}">
                <a16:creationId xmlns:a16="http://schemas.microsoft.com/office/drawing/2014/main" id="{5245B5A9-7517-5EC5-7941-E914CD5402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7BCED21E-FA3B-2798-5DAC-2B084A19B655}"/>
              </a:ext>
            </a:extLst>
          </p:cNvPr>
          <p:cNvSpPr>
            <a:spLocks noGrp="1"/>
          </p:cNvSpPr>
          <p:nvPr>
            <p:ph type="sldNum" sz="quarter" idx="12"/>
          </p:nvPr>
        </p:nvSpPr>
        <p:spPr/>
        <p:txBody>
          <a:bodyPr/>
          <a:lstStyle/>
          <a:p>
            <a:fld id="{B82CCC60-E8CD-4174-8B1A-7DF615B22EEF}" type="slidenum">
              <a:rPr lang="en-US" smtClean="0"/>
              <a:pPr/>
              <a:t>8</a:t>
            </a:fld>
            <a:endParaRPr lang="en-US"/>
          </a:p>
        </p:txBody>
      </p:sp>
    </p:spTree>
    <p:extLst>
      <p:ext uri="{BB962C8B-B14F-4D97-AF65-F5344CB8AC3E}">
        <p14:creationId xmlns:p14="http://schemas.microsoft.com/office/powerpoint/2010/main" val="134224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DFFF-952A-4F70-30E8-949FAB860887}"/>
              </a:ext>
            </a:extLst>
          </p:cNvPr>
          <p:cNvSpPr>
            <a:spLocks noGrp="1"/>
          </p:cNvSpPr>
          <p:nvPr>
            <p:ph type="title"/>
          </p:nvPr>
        </p:nvSpPr>
        <p:spPr/>
        <p:txBody>
          <a:bodyPr>
            <a:noAutofit/>
          </a:bodyPr>
          <a:lstStyle/>
          <a:p>
            <a:r>
              <a:rPr lang="en-US" sz="2400" dirty="0"/>
              <a:t>3.2 DTL: Disease-specific variants detections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55CFFF-C27F-7EDE-FE49-FBC40651F24A}"/>
                  </a:ext>
                </a:extLst>
              </p:cNvPr>
              <p:cNvSpPr>
                <a:spLocks noGrp="1"/>
              </p:cNvSpPr>
              <p:nvPr>
                <p:ph idx="1"/>
              </p:nvPr>
            </p:nvSpPr>
            <p:spPr/>
            <p:txBody>
              <a:bodyPr>
                <a:normAutofit/>
              </a:bodyPr>
              <a:lstStyle/>
              <a:p>
                <a:r>
                  <a:rPr lang="en-US" sz="1800" dirty="0"/>
                  <a:t>Genome-wide association studies (GWAS) aim to identify genetic basis that affects changes in phenotypes/traits. </a:t>
                </a:r>
              </a:p>
              <a:p>
                <a:r>
                  <a:rPr lang="en-US" sz="1800" dirty="0"/>
                  <a:t>The simplest way is to conduct a linear regression :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 ~ </m:t>
                    </m:r>
                    <m:r>
                      <a:rPr lang="en-US" sz="1800" b="0" i="1" smtClean="0">
                        <a:latin typeface="Cambria Math" panose="02040503050406030204" pitchFamily="18" charset="0"/>
                      </a:rPr>
                      <m:t>𝑥</m:t>
                    </m:r>
                  </m:oMath>
                </a14:m>
                <a:endParaRPr lang="en-US" sz="1800" dirty="0"/>
              </a:p>
              <a:p>
                <a:r>
                  <a:rPr lang="en-US" sz="1800" b="1" dirty="0"/>
                  <a:t>Association does not mean causation. How to identify real causal SNPs?</a:t>
                </a:r>
              </a:p>
              <a:p>
                <a:r>
                  <a:rPr lang="en-US" sz="1800" b="1" cap="none" dirty="0"/>
                  <a:t>Fine-mapping</a:t>
                </a:r>
                <a:r>
                  <a:rPr lang="en-US" sz="1800" cap="none" dirty="0"/>
                  <a:t> is the process by which a trait-associated region from a genome-wide association study (</a:t>
                </a:r>
                <a:r>
                  <a:rPr lang="en-US" sz="1800" dirty="0"/>
                  <a:t>GWAS</a:t>
                </a:r>
                <a:r>
                  <a:rPr lang="en-US" sz="1800" cap="none" dirty="0"/>
                  <a:t>) is analyzed to identify the particular genetic variants that are likely to causally influence the examined trait. </a:t>
                </a:r>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5E55CFFF-C27F-7EDE-FE49-FBC40651F24A}"/>
                  </a:ext>
                </a:extLst>
              </p:cNvPr>
              <p:cNvSpPr>
                <a:spLocks noGrp="1" noRot="1" noChangeAspect="1" noMove="1" noResize="1" noEditPoints="1" noAdjustHandles="1" noChangeArrowheads="1" noChangeShapeType="1" noTextEdit="1"/>
              </p:cNvSpPr>
              <p:nvPr>
                <p:ph idx="1"/>
              </p:nvPr>
            </p:nvSpPr>
            <p:spPr>
              <a:blipFill>
                <a:blip r:embed="rId3"/>
                <a:stretch>
                  <a:fillRect l="-677" t="-891"/>
                </a:stretch>
              </a:blipFill>
            </p:spPr>
            <p:txBody>
              <a:bodyPr/>
              <a:lstStyle/>
              <a:p>
                <a:r>
                  <a:rPr lang="en-US">
                    <a:noFill/>
                  </a:rPr>
                  <a:t> </a:t>
                </a:r>
              </a:p>
            </p:txBody>
          </p:sp>
        </mc:Fallback>
      </mc:AlternateContent>
      <p:pic>
        <p:nvPicPr>
          <p:cNvPr id="9" name="Picture 2" descr="Manhattan plot - Wikipedia">
            <a:extLst>
              <a:ext uri="{FF2B5EF4-FFF2-40B4-BE49-F238E27FC236}">
                <a16:creationId xmlns:a16="http://schemas.microsoft.com/office/drawing/2014/main" id="{62FEB91A-233C-090B-4EF1-B68F2CE9DB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4545" y="3925534"/>
            <a:ext cx="3129455" cy="1217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FB9D7BF9-71C1-6309-B58D-54371633B0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54E0C489-732A-0DAE-EB7D-029C237E79F3}"/>
              </a:ext>
            </a:extLst>
          </p:cNvPr>
          <p:cNvSpPr>
            <a:spLocks noGrp="1"/>
          </p:cNvSpPr>
          <p:nvPr>
            <p:ph type="sldNum" sz="quarter" idx="12"/>
          </p:nvPr>
        </p:nvSpPr>
        <p:spPr/>
        <p:txBody>
          <a:bodyPr/>
          <a:lstStyle/>
          <a:p>
            <a:fld id="{B82CCC60-E8CD-4174-8B1A-7DF615B22EEF}" type="slidenum">
              <a:rPr lang="en-US" smtClean="0"/>
              <a:pPr/>
              <a:t>9</a:t>
            </a:fld>
            <a:endParaRPr lang="en-US"/>
          </a:p>
        </p:txBody>
      </p:sp>
    </p:spTree>
    <p:extLst>
      <p:ext uri="{BB962C8B-B14F-4D97-AF65-F5344CB8AC3E}">
        <p14:creationId xmlns:p14="http://schemas.microsoft.com/office/powerpoint/2010/main" val="2719157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2706</Words>
  <Application>Microsoft Office PowerPoint</Application>
  <PresentationFormat>On-screen Show (16:9)</PresentationFormat>
  <Paragraphs>475</Paragraphs>
  <Slides>35</Slides>
  <Notes>18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Helvetica Neue</vt:lpstr>
      <vt:lpstr>Lato-Regular</vt:lpstr>
      <vt:lpstr>Public Sans Web</vt:lpstr>
      <vt:lpstr>sohne</vt:lpstr>
      <vt:lpstr>source-serif-pro</vt:lpstr>
      <vt:lpstr>Arial</vt:lpstr>
      <vt:lpstr>Arial</vt:lpstr>
      <vt:lpstr>Calibri</vt:lpstr>
      <vt:lpstr>Cambria Math</vt:lpstr>
      <vt:lpstr>Lato</vt:lpstr>
      <vt:lpstr>Roboto</vt:lpstr>
      <vt:lpstr>Office Theme</vt:lpstr>
      <vt:lpstr>Transfer Learning</vt:lpstr>
      <vt:lpstr>Outlines</vt:lpstr>
      <vt:lpstr>1. What is transfer learning?</vt:lpstr>
      <vt:lpstr>2. Rationality for transfer learning</vt:lpstr>
      <vt:lpstr>3.  Transfer learning examples</vt:lpstr>
      <vt:lpstr>3.1 Image classification</vt:lpstr>
      <vt:lpstr>3.1 Image classification</vt:lpstr>
      <vt:lpstr>3.1 Image classification</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4. Deep learning basic glossary</vt:lpstr>
      <vt:lpstr>4.1 Models’ architectures</vt:lpstr>
      <vt:lpstr>4.1 Models’ architectures</vt:lpstr>
      <vt:lpstr>4.1 Models’ architectures</vt:lpstr>
      <vt:lpstr>4.2 Datasets</vt:lpstr>
      <vt:lpstr>4.2 Datasets</vt:lpstr>
      <vt:lpstr>4.3 Model training </vt:lpstr>
      <vt:lpstr>4.3 Model training </vt:lpstr>
      <vt:lpstr>4.3 Model training </vt:lpstr>
      <vt:lpstr>4.3 Model training </vt:lpstr>
      <vt:lpstr>4.3 Model training </vt:lpstr>
      <vt:lpstr>4.3 Model training </vt:lpstr>
      <vt:lpstr>4.4 Model evaluation</vt:lpstr>
      <vt:lpstr>4.4 Model evaluation</vt:lpstr>
      <vt:lpstr>5. Hands-on: Image classification</vt:lpstr>
      <vt:lpstr>Acknowledgment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2023-05-06T01:52:35Z</dcterms:modified>
</cp:coreProperties>
</file>